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1120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B7C4B-A0EF-47E7-9A5B-C977AC64339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3B08C9-A24A-4265-B1CC-EC78ABB67D13}">
      <dgm:prSet phldrT="[Texto]" custT="1"/>
      <dgm:spPr>
        <a:gradFill rotWithShape="0">
          <a:gsLst>
            <a:gs pos="100000">
              <a:srgbClr val="FF0000"/>
            </a:gs>
            <a:gs pos="48000">
              <a:srgbClr val="FF5050">
                <a:shade val="67500"/>
                <a:satMod val="115000"/>
              </a:srgbClr>
            </a:gs>
            <a:gs pos="59000">
              <a:srgbClr val="FF5050">
                <a:shade val="100000"/>
                <a:satMod val="115000"/>
              </a:srgbClr>
            </a:gs>
          </a:gsLst>
          <a:lin ang="2700000" scaled="1"/>
        </a:gradFill>
      </dgm:spPr>
      <dgm:t>
        <a:bodyPr/>
        <a:lstStyle/>
        <a:p>
          <a:pPr>
            <a:buNone/>
          </a:pPr>
          <a:r>
            <a:rPr lang="es-MX" sz="1050" b="1" dirty="0"/>
            <a:t>Fortalecer la confianza ciudadana </a:t>
          </a:r>
        </a:p>
      </dgm:t>
    </dgm:pt>
    <dgm:pt modelId="{64DDDD0E-B1F1-4AE2-84AD-66001911B6E2}" type="parTrans" cxnId="{CB2D8100-D6B6-4947-A87E-7F1FEBFF54AB}">
      <dgm:prSet/>
      <dgm:spPr/>
      <dgm:t>
        <a:bodyPr/>
        <a:lstStyle/>
        <a:p>
          <a:endParaRPr lang="es-MX" b="1"/>
        </a:p>
      </dgm:t>
    </dgm:pt>
    <dgm:pt modelId="{44313D87-F7DD-42CC-A746-0684D28C907B}" type="sibTrans" cxnId="{CB2D8100-D6B6-4947-A87E-7F1FEBFF54AB}">
      <dgm:prSet/>
      <dgm:spPr/>
      <dgm:t>
        <a:bodyPr/>
        <a:lstStyle/>
        <a:p>
          <a:endParaRPr lang="es-MX" b="1"/>
        </a:p>
      </dgm:t>
    </dgm:pt>
    <dgm:pt modelId="{18552230-20D9-455F-B029-954A600C113E}">
      <dgm:prSet phldrT="[Texto]" custT="1"/>
      <dgm:spPr>
        <a:gradFill rotWithShape="0">
          <a:gsLst>
            <a:gs pos="100000">
              <a:srgbClr val="FF0000"/>
            </a:gs>
            <a:gs pos="48000">
              <a:srgbClr val="FF5050">
                <a:shade val="67500"/>
                <a:satMod val="115000"/>
              </a:srgbClr>
            </a:gs>
            <a:gs pos="59000">
              <a:srgbClr val="FF5050">
                <a:shade val="100000"/>
                <a:satMod val="115000"/>
              </a:srgbClr>
            </a:gs>
          </a:gsLst>
          <a:lin ang="2700000" scaled="1"/>
        </a:gradFill>
      </dgm:spPr>
      <dgm:t>
        <a:bodyPr/>
        <a:lstStyle/>
        <a:p>
          <a:pPr>
            <a:buNone/>
          </a:pPr>
          <a:r>
            <a:rPr lang="es-MX" sz="1050" b="1" dirty="0"/>
            <a:t>Asegurar que las decisiones sobre el territorio respondan a necesidades reales</a:t>
          </a:r>
        </a:p>
      </dgm:t>
    </dgm:pt>
    <dgm:pt modelId="{96D58540-4CCE-4AE6-97E2-D29CA2C7E144}" type="parTrans" cxnId="{94D8686E-ABBA-4676-84DF-EB2DB9AC7456}">
      <dgm:prSet/>
      <dgm:spPr/>
      <dgm:t>
        <a:bodyPr/>
        <a:lstStyle/>
        <a:p>
          <a:endParaRPr lang="es-MX" b="1"/>
        </a:p>
      </dgm:t>
    </dgm:pt>
    <dgm:pt modelId="{115208A7-54F5-4222-9E11-F082055EFFB8}" type="sibTrans" cxnId="{94D8686E-ABBA-4676-84DF-EB2DB9AC7456}">
      <dgm:prSet/>
      <dgm:spPr/>
      <dgm:t>
        <a:bodyPr/>
        <a:lstStyle/>
        <a:p>
          <a:endParaRPr lang="es-MX" b="1"/>
        </a:p>
      </dgm:t>
    </dgm:pt>
    <dgm:pt modelId="{5ACA96F1-C6DF-47C2-BBF4-0FA28509FC59}">
      <dgm:prSet phldrT="[Texto]" custT="1"/>
      <dgm:spPr>
        <a:gradFill rotWithShape="0">
          <a:gsLst>
            <a:gs pos="100000">
              <a:srgbClr val="FF0000"/>
            </a:gs>
            <a:gs pos="48000">
              <a:srgbClr val="FF5050">
                <a:shade val="67500"/>
                <a:satMod val="115000"/>
              </a:srgbClr>
            </a:gs>
            <a:gs pos="59000">
              <a:srgbClr val="FF5050">
                <a:shade val="100000"/>
                <a:satMod val="115000"/>
              </a:srgbClr>
            </a:gs>
          </a:gsLst>
          <a:lin ang="2700000" scaled="1"/>
        </a:gradFill>
      </dgm:spPr>
      <dgm:t>
        <a:bodyPr/>
        <a:lstStyle/>
        <a:p>
          <a:pPr>
            <a:buNone/>
          </a:pPr>
          <a:r>
            <a:rPr lang="es-MX" sz="1050" b="1" dirty="0"/>
            <a:t>Promover un enfoque de participación, </a:t>
          </a:r>
          <a:r>
            <a:rPr lang="es-MX" sz="1050" b="1" dirty="0" err="1"/>
            <a:t>interinstitucionalidad</a:t>
          </a:r>
          <a:r>
            <a:rPr lang="es-MX" sz="1050" b="1" dirty="0"/>
            <a:t> y corresponsabilidad ciudadana.</a:t>
          </a:r>
        </a:p>
      </dgm:t>
    </dgm:pt>
    <dgm:pt modelId="{B9C57E8F-AEF2-4918-92EE-1B1474413475}" type="parTrans" cxnId="{1D40BADE-0910-4026-AD0A-16A12611FA0A}">
      <dgm:prSet/>
      <dgm:spPr/>
      <dgm:t>
        <a:bodyPr/>
        <a:lstStyle/>
        <a:p>
          <a:endParaRPr lang="es-MX" b="1"/>
        </a:p>
      </dgm:t>
    </dgm:pt>
    <dgm:pt modelId="{7C90721D-C087-4EB5-B8BD-2402549FD44E}" type="sibTrans" cxnId="{1D40BADE-0910-4026-AD0A-16A12611FA0A}">
      <dgm:prSet/>
      <dgm:spPr/>
      <dgm:t>
        <a:bodyPr/>
        <a:lstStyle/>
        <a:p>
          <a:endParaRPr lang="es-MX" b="1"/>
        </a:p>
      </dgm:t>
    </dgm:pt>
    <dgm:pt modelId="{81D0791C-B11F-4FFE-AA80-270964988CE2}">
      <dgm:prSet phldrT="[Texto]" custT="1"/>
      <dgm:spPr>
        <a:gradFill rotWithShape="0">
          <a:gsLst>
            <a:gs pos="100000">
              <a:srgbClr val="FF0000"/>
            </a:gs>
            <a:gs pos="48000">
              <a:srgbClr val="FF5050">
                <a:shade val="67500"/>
                <a:satMod val="115000"/>
              </a:srgbClr>
            </a:gs>
            <a:gs pos="59000">
              <a:srgbClr val="FF5050">
                <a:shade val="100000"/>
                <a:satMod val="115000"/>
              </a:srgbClr>
            </a:gs>
          </a:gsLst>
          <a:lin ang="2700000" scaled="1"/>
        </a:gradFill>
      </dgm:spPr>
      <dgm:t>
        <a:bodyPr/>
        <a:lstStyle/>
        <a:p>
          <a:pPr>
            <a:buNone/>
          </a:pPr>
          <a:r>
            <a:rPr lang="es-MX" sz="1050" b="1" dirty="0"/>
            <a:t>Construir un Programa Municipal de Desarrollo Urbano legítimo, socialmente validado y técnicamente sustentado</a:t>
          </a:r>
          <a:r>
            <a:rPr lang="es-MX" sz="700" b="1" dirty="0"/>
            <a:t>.</a:t>
          </a:r>
        </a:p>
      </dgm:t>
    </dgm:pt>
    <dgm:pt modelId="{B1421804-3923-490D-844B-2BA15B8650FA}" type="parTrans" cxnId="{942AFF02-DDC8-478E-97D3-A602BA45355E}">
      <dgm:prSet/>
      <dgm:spPr/>
      <dgm:t>
        <a:bodyPr/>
        <a:lstStyle/>
        <a:p>
          <a:endParaRPr lang="es-MX" b="1"/>
        </a:p>
      </dgm:t>
    </dgm:pt>
    <dgm:pt modelId="{0F34E5E0-67C0-4C58-A206-788BF2C89168}" type="sibTrans" cxnId="{942AFF02-DDC8-478E-97D3-A602BA45355E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s-MX" b="1"/>
        </a:p>
      </dgm:t>
    </dgm:pt>
    <dgm:pt modelId="{5EBF80EB-C6F0-4999-B77A-22CCC7698F43}">
      <dgm:prSet phldrT="[Texto]" custT="1"/>
      <dgm:spPr>
        <a:gradFill rotWithShape="0">
          <a:gsLst>
            <a:gs pos="100000">
              <a:srgbClr val="FF0000"/>
            </a:gs>
            <a:gs pos="48000">
              <a:srgbClr val="FF5050">
                <a:shade val="67500"/>
                <a:satMod val="115000"/>
              </a:srgbClr>
            </a:gs>
            <a:gs pos="59000">
              <a:srgbClr val="FF5050">
                <a:shade val="100000"/>
                <a:satMod val="115000"/>
              </a:srgbClr>
            </a:gs>
          </a:gsLst>
          <a:lin ang="2700000" scaled="1"/>
        </a:gradFill>
      </dgm:spPr>
      <dgm:t>
        <a:bodyPr/>
        <a:lstStyle/>
        <a:p>
          <a:pPr>
            <a:buNone/>
          </a:pPr>
          <a:r>
            <a:rPr lang="es-MX" sz="1050" b="1" dirty="0"/>
            <a:t>Prevenir la discrecionalidad en el uso del suelo</a:t>
          </a:r>
        </a:p>
      </dgm:t>
    </dgm:pt>
    <dgm:pt modelId="{BA460E65-7624-4FE3-8042-DEE539BA7442}" type="parTrans" cxnId="{A2D7568F-C079-4102-A008-0F5AC7B080A9}">
      <dgm:prSet/>
      <dgm:spPr/>
      <dgm:t>
        <a:bodyPr/>
        <a:lstStyle/>
        <a:p>
          <a:endParaRPr lang="es-MX" b="1"/>
        </a:p>
      </dgm:t>
    </dgm:pt>
    <dgm:pt modelId="{4528DFF8-9739-49FF-9847-0E909D9C72C6}" type="sibTrans" cxnId="{A2D7568F-C079-4102-A008-0F5AC7B080A9}">
      <dgm:prSet/>
      <dgm:spPr/>
      <dgm:t>
        <a:bodyPr/>
        <a:lstStyle/>
        <a:p>
          <a:endParaRPr lang="es-MX" b="1"/>
        </a:p>
      </dgm:t>
    </dgm:pt>
    <dgm:pt modelId="{88243388-933C-42E7-975D-734650DCF8FB}">
      <dgm:prSet custT="1"/>
      <dgm:spPr>
        <a:gradFill flip="none" rotWithShape="0">
          <a:gsLst>
            <a:gs pos="100000">
              <a:srgbClr val="FF0000"/>
            </a:gs>
            <a:gs pos="50000">
              <a:srgbClr val="FF5050">
                <a:shade val="67500"/>
                <a:satMod val="115000"/>
              </a:srgbClr>
            </a:gs>
            <a:gs pos="100000">
              <a:srgbClr val="FF5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s-MX" sz="1050" b="1" dirty="0"/>
            <a:t>Fortalecer la buena gobernanza y la lucha contra la corrupción</a:t>
          </a:r>
        </a:p>
      </dgm:t>
    </dgm:pt>
    <dgm:pt modelId="{4CFB75BA-C293-4A74-81BE-5319C285263C}" type="parTrans" cxnId="{75531891-287F-4F89-9309-963F44314269}">
      <dgm:prSet/>
      <dgm:spPr/>
      <dgm:t>
        <a:bodyPr/>
        <a:lstStyle/>
        <a:p>
          <a:endParaRPr lang="es-MX" b="1"/>
        </a:p>
      </dgm:t>
    </dgm:pt>
    <dgm:pt modelId="{35B17723-9654-4DCD-AC80-1BAD4AA1F81A}" type="sibTrans" cxnId="{75531891-287F-4F89-9309-963F44314269}">
      <dgm:prSet/>
      <dgm:spPr/>
      <dgm:t>
        <a:bodyPr/>
        <a:lstStyle/>
        <a:p>
          <a:endParaRPr lang="es-MX" b="1"/>
        </a:p>
      </dgm:t>
    </dgm:pt>
    <dgm:pt modelId="{1E913DEB-81D2-45FA-8219-D33EF9BB7895}" type="pres">
      <dgm:prSet presAssocID="{AC7B7C4B-A0EF-47E7-9A5B-C977AC643394}" presName="cycle" presStyleCnt="0">
        <dgm:presLayoutVars>
          <dgm:dir/>
          <dgm:resizeHandles val="exact"/>
        </dgm:presLayoutVars>
      </dgm:prSet>
      <dgm:spPr/>
    </dgm:pt>
    <dgm:pt modelId="{6C12EF4D-0C37-416F-A4C8-93BA939A3D55}" type="pres">
      <dgm:prSet presAssocID="{A43B08C9-A24A-4265-B1CC-EC78ABB67D13}" presName="node" presStyleLbl="node1" presStyleIdx="0" presStyleCnt="6" custScaleX="127749" custScaleY="95924">
        <dgm:presLayoutVars>
          <dgm:bulletEnabled val="1"/>
        </dgm:presLayoutVars>
      </dgm:prSet>
      <dgm:spPr/>
    </dgm:pt>
    <dgm:pt modelId="{8D0B354C-69FA-42D3-A88D-113A9EC5BAC2}" type="pres">
      <dgm:prSet presAssocID="{A43B08C9-A24A-4265-B1CC-EC78ABB67D13}" presName="spNode" presStyleCnt="0"/>
      <dgm:spPr/>
    </dgm:pt>
    <dgm:pt modelId="{DB4467B8-AAA5-4B4C-A800-B86CB17E6E54}" type="pres">
      <dgm:prSet presAssocID="{44313D87-F7DD-42CC-A746-0684D28C907B}" presName="sibTrans" presStyleLbl="sibTrans1D1" presStyleIdx="0" presStyleCnt="6"/>
      <dgm:spPr/>
    </dgm:pt>
    <dgm:pt modelId="{C19AC715-2188-41DE-9015-3948FBB5A0A6}" type="pres">
      <dgm:prSet presAssocID="{18552230-20D9-455F-B029-954A600C113E}" presName="node" presStyleLbl="node1" presStyleIdx="1" presStyleCnt="6" custScaleX="138885">
        <dgm:presLayoutVars>
          <dgm:bulletEnabled val="1"/>
        </dgm:presLayoutVars>
      </dgm:prSet>
      <dgm:spPr/>
    </dgm:pt>
    <dgm:pt modelId="{54E5FA38-C574-4039-9BC6-1444E513A21A}" type="pres">
      <dgm:prSet presAssocID="{18552230-20D9-455F-B029-954A600C113E}" presName="spNode" presStyleCnt="0"/>
      <dgm:spPr/>
    </dgm:pt>
    <dgm:pt modelId="{4727A43B-8377-47FB-A72B-463FF55B2D7B}" type="pres">
      <dgm:prSet presAssocID="{115208A7-54F5-4222-9E11-F082055EFFB8}" presName="sibTrans" presStyleLbl="sibTrans1D1" presStyleIdx="1" presStyleCnt="6"/>
      <dgm:spPr/>
    </dgm:pt>
    <dgm:pt modelId="{BCF956E8-C2C7-48EB-A497-8D821838ECF4}" type="pres">
      <dgm:prSet presAssocID="{5ACA96F1-C6DF-47C2-BBF4-0FA28509FC59}" presName="node" presStyleLbl="node1" presStyleIdx="2" presStyleCnt="6" custScaleX="143168" custScaleY="121723" custRadScaleRad="105263" custRadScaleInc="-22100">
        <dgm:presLayoutVars>
          <dgm:bulletEnabled val="1"/>
        </dgm:presLayoutVars>
      </dgm:prSet>
      <dgm:spPr/>
    </dgm:pt>
    <dgm:pt modelId="{53200536-8C91-4386-A6C7-314C91541FCC}" type="pres">
      <dgm:prSet presAssocID="{5ACA96F1-C6DF-47C2-BBF4-0FA28509FC59}" presName="spNode" presStyleCnt="0"/>
      <dgm:spPr/>
    </dgm:pt>
    <dgm:pt modelId="{F895BFB5-8D44-420E-97C0-02F5483850D9}" type="pres">
      <dgm:prSet presAssocID="{7C90721D-C087-4EB5-B8BD-2402549FD44E}" presName="sibTrans" presStyleLbl="sibTrans1D1" presStyleIdx="2" presStyleCnt="6"/>
      <dgm:spPr/>
    </dgm:pt>
    <dgm:pt modelId="{06893D3E-6A54-4CC8-8722-CFEE0A7466C1}" type="pres">
      <dgm:prSet presAssocID="{88243388-933C-42E7-975D-734650DCF8FB}" presName="node" presStyleLbl="node1" presStyleIdx="3" presStyleCnt="6" custScaleX="127749" custRadScaleRad="99718" custRadScaleInc="-1412">
        <dgm:presLayoutVars>
          <dgm:bulletEnabled val="1"/>
        </dgm:presLayoutVars>
      </dgm:prSet>
      <dgm:spPr/>
    </dgm:pt>
    <dgm:pt modelId="{99E8957E-E035-4D36-83ED-61219A8E828A}" type="pres">
      <dgm:prSet presAssocID="{88243388-933C-42E7-975D-734650DCF8FB}" presName="spNode" presStyleCnt="0"/>
      <dgm:spPr/>
    </dgm:pt>
    <dgm:pt modelId="{10C77548-F168-4266-8FB0-59A829E28996}" type="pres">
      <dgm:prSet presAssocID="{35B17723-9654-4DCD-AC80-1BAD4AA1F81A}" presName="sibTrans" presStyleLbl="sibTrans1D1" presStyleIdx="3" presStyleCnt="6"/>
      <dgm:spPr/>
    </dgm:pt>
    <dgm:pt modelId="{101C3AD8-5128-4A85-8BE9-E88128E70E86}" type="pres">
      <dgm:prSet presAssocID="{81D0791C-B11F-4FFE-AA80-270964988CE2}" presName="node" presStyleLbl="node1" presStyleIdx="4" presStyleCnt="6" custScaleX="155862" custScaleY="115835" custRadScaleRad="100846" custRadScaleInc="20870">
        <dgm:presLayoutVars>
          <dgm:bulletEnabled val="1"/>
        </dgm:presLayoutVars>
      </dgm:prSet>
      <dgm:spPr/>
    </dgm:pt>
    <dgm:pt modelId="{73646D43-8C7A-468F-BB07-B7DEEEA7F021}" type="pres">
      <dgm:prSet presAssocID="{81D0791C-B11F-4FFE-AA80-270964988CE2}" presName="spNode" presStyleCnt="0"/>
      <dgm:spPr/>
    </dgm:pt>
    <dgm:pt modelId="{FC86FB13-7A6D-4548-B0B3-85A730F2C1AB}" type="pres">
      <dgm:prSet presAssocID="{0F34E5E0-67C0-4C58-A206-788BF2C89168}" presName="sibTrans" presStyleLbl="sibTrans1D1" presStyleIdx="4" presStyleCnt="6"/>
      <dgm:spPr/>
    </dgm:pt>
    <dgm:pt modelId="{D690AF20-1652-4F62-9FB6-76766B18AF15}" type="pres">
      <dgm:prSet presAssocID="{5EBF80EB-C6F0-4999-B77A-22CCC7698F43}" presName="node" presStyleLbl="node1" presStyleIdx="5" presStyleCnt="6" custScaleX="125247">
        <dgm:presLayoutVars>
          <dgm:bulletEnabled val="1"/>
        </dgm:presLayoutVars>
      </dgm:prSet>
      <dgm:spPr/>
    </dgm:pt>
    <dgm:pt modelId="{1737FE88-F9ED-46A1-AB74-AC7F4E7837B9}" type="pres">
      <dgm:prSet presAssocID="{5EBF80EB-C6F0-4999-B77A-22CCC7698F43}" presName="spNode" presStyleCnt="0"/>
      <dgm:spPr/>
    </dgm:pt>
    <dgm:pt modelId="{9B9A5EC5-625B-4CB2-97C6-1A91E78E03DC}" type="pres">
      <dgm:prSet presAssocID="{4528DFF8-9739-49FF-9847-0E909D9C72C6}" presName="sibTrans" presStyleLbl="sibTrans1D1" presStyleIdx="5" presStyleCnt="6"/>
      <dgm:spPr/>
    </dgm:pt>
  </dgm:ptLst>
  <dgm:cxnLst>
    <dgm:cxn modelId="{CB2D8100-D6B6-4947-A87E-7F1FEBFF54AB}" srcId="{AC7B7C4B-A0EF-47E7-9A5B-C977AC643394}" destId="{A43B08C9-A24A-4265-B1CC-EC78ABB67D13}" srcOrd="0" destOrd="0" parTransId="{64DDDD0E-B1F1-4AE2-84AD-66001911B6E2}" sibTransId="{44313D87-F7DD-42CC-A746-0684D28C907B}"/>
    <dgm:cxn modelId="{942AFF02-DDC8-478E-97D3-A602BA45355E}" srcId="{AC7B7C4B-A0EF-47E7-9A5B-C977AC643394}" destId="{81D0791C-B11F-4FFE-AA80-270964988CE2}" srcOrd="4" destOrd="0" parTransId="{B1421804-3923-490D-844B-2BA15B8650FA}" sibTransId="{0F34E5E0-67C0-4C58-A206-788BF2C89168}"/>
    <dgm:cxn modelId="{B84F0A13-B61D-4045-9741-4C9F91CB28E8}" type="presOf" srcId="{A43B08C9-A24A-4265-B1CC-EC78ABB67D13}" destId="{6C12EF4D-0C37-416F-A4C8-93BA939A3D55}" srcOrd="0" destOrd="0" presId="urn:microsoft.com/office/officeart/2005/8/layout/cycle5"/>
    <dgm:cxn modelId="{56DDD81F-7895-4B1C-82D2-9376C3EBBA24}" type="presOf" srcId="{5EBF80EB-C6F0-4999-B77A-22CCC7698F43}" destId="{D690AF20-1652-4F62-9FB6-76766B18AF15}" srcOrd="0" destOrd="0" presId="urn:microsoft.com/office/officeart/2005/8/layout/cycle5"/>
    <dgm:cxn modelId="{5C8AFF31-D86B-4305-8CCF-CE8531681875}" type="presOf" srcId="{88243388-933C-42E7-975D-734650DCF8FB}" destId="{06893D3E-6A54-4CC8-8722-CFEE0A7466C1}" srcOrd="0" destOrd="0" presId="urn:microsoft.com/office/officeart/2005/8/layout/cycle5"/>
    <dgm:cxn modelId="{13F59032-17B6-48B5-9853-923974AE2BCD}" type="presOf" srcId="{4528DFF8-9739-49FF-9847-0E909D9C72C6}" destId="{9B9A5EC5-625B-4CB2-97C6-1A91E78E03DC}" srcOrd="0" destOrd="0" presId="urn:microsoft.com/office/officeart/2005/8/layout/cycle5"/>
    <dgm:cxn modelId="{94D8686E-ABBA-4676-84DF-EB2DB9AC7456}" srcId="{AC7B7C4B-A0EF-47E7-9A5B-C977AC643394}" destId="{18552230-20D9-455F-B029-954A600C113E}" srcOrd="1" destOrd="0" parTransId="{96D58540-4CCE-4AE6-97E2-D29CA2C7E144}" sibTransId="{115208A7-54F5-4222-9E11-F082055EFFB8}"/>
    <dgm:cxn modelId="{3A38535A-DE01-4964-826B-851499B01730}" type="presOf" srcId="{18552230-20D9-455F-B029-954A600C113E}" destId="{C19AC715-2188-41DE-9015-3948FBB5A0A6}" srcOrd="0" destOrd="0" presId="urn:microsoft.com/office/officeart/2005/8/layout/cycle5"/>
    <dgm:cxn modelId="{385A8D88-2287-4B58-A7F8-BE1E7B684C9A}" type="presOf" srcId="{115208A7-54F5-4222-9E11-F082055EFFB8}" destId="{4727A43B-8377-47FB-A72B-463FF55B2D7B}" srcOrd="0" destOrd="0" presId="urn:microsoft.com/office/officeart/2005/8/layout/cycle5"/>
    <dgm:cxn modelId="{824B6C8C-C7CB-45E3-A441-FE9441EE5B1F}" type="presOf" srcId="{0F34E5E0-67C0-4C58-A206-788BF2C89168}" destId="{FC86FB13-7A6D-4548-B0B3-85A730F2C1AB}" srcOrd="0" destOrd="0" presId="urn:microsoft.com/office/officeart/2005/8/layout/cycle5"/>
    <dgm:cxn modelId="{A2D7568F-C079-4102-A008-0F5AC7B080A9}" srcId="{AC7B7C4B-A0EF-47E7-9A5B-C977AC643394}" destId="{5EBF80EB-C6F0-4999-B77A-22CCC7698F43}" srcOrd="5" destOrd="0" parTransId="{BA460E65-7624-4FE3-8042-DEE539BA7442}" sibTransId="{4528DFF8-9739-49FF-9847-0E909D9C72C6}"/>
    <dgm:cxn modelId="{75531891-287F-4F89-9309-963F44314269}" srcId="{AC7B7C4B-A0EF-47E7-9A5B-C977AC643394}" destId="{88243388-933C-42E7-975D-734650DCF8FB}" srcOrd="3" destOrd="0" parTransId="{4CFB75BA-C293-4A74-81BE-5319C285263C}" sibTransId="{35B17723-9654-4DCD-AC80-1BAD4AA1F81A}"/>
    <dgm:cxn modelId="{04D4859C-DD74-4F67-9E78-FEE95622275F}" type="presOf" srcId="{AC7B7C4B-A0EF-47E7-9A5B-C977AC643394}" destId="{1E913DEB-81D2-45FA-8219-D33EF9BB7895}" srcOrd="0" destOrd="0" presId="urn:microsoft.com/office/officeart/2005/8/layout/cycle5"/>
    <dgm:cxn modelId="{213103AB-01FB-4F8C-B56E-3BF6294AD19E}" type="presOf" srcId="{35B17723-9654-4DCD-AC80-1BAD4AA1F81A}" destId="{10C77548-F168-4266-8FB0-59A829E28996}" srcOrd="0" destOrd="0" presId="urn:microsoft.com/office/officeart/2005/8/layout/cycle5"/>
    <dgm:cxn modelId="{BE1ECFB5-F2D9-405E-B449-C2D735D92771}" type="presOf" srcId="{5ACA96F1-C6DF-47C2-BBF4-0FA28509FC59}" destId="{BCF956E8-C2C7-48EB-A497-8D821838ECF4}" srcOrd="0" destOrd="0" presId="urn:microsoft.com/office/officeart/2005/8/layout/cycle5"/>
    <dgm:cxn modelId="{DCA9F0BD-194D-4F33-9B1E-8C70D9263BE8}" type="presOf" srcId="{7C90721D-C087-4EB5-B8BD-2402549FD44E}" destId="{F895BFB5-8D44-420E-97C0-02F5483850D9}" srcOrd="0" destOrd="0" presId="urn:microsoft.com/office/officeart/2005/8/layout/cycle5"/>
    <dgm:cxn modelId="{8FBE96CE-29A5-46F5-A1DB-CA7C22D87C5F}" type="presOf" srcId="{81D0791C-B11F-4FFE-AA80-270964988CE2}" destId="{101C3AD8-5128-4A85-8BE9-E88128E70E86}" srcOrd="0" destOrd="0" presId="urn:microsoft.com/office/officeart/2005/8/layout/cycle5"/>
    <dgm:cxn modelId="{1D40BADE-0910-4026-AD0A-16A12611FA0A}" srcId="{AC7B7C4B-A0EF-47E7-9A5B-C977AC643394}" destId="{5ACA96F1-C6DF-47C2-BBF4-0FA28509FC59}" srcOrd="2" destOrd="0" parTransId="{B9C57E8F-AEF2-4918-92EE-1B1474413475}" sibTransId="{7C90721D-C087-4EB5-B8BD-2402549FD44E}"/>
    <dgm:cxn modelId="{EC0A7AF5-827D-4799-93F1-0C559C5A245A}" type="presOf" srcId="{44313D87-F7DD-42CC-A746-0684D28C907B}" destId="{DB4467B8-AAA5-4B4C-A800-B86CB17E6E54}" srcOrd="0" destOrd="0" presId="urn:microsoft.com/office/officeart/2005/8/layout/cycle5"/>
    <dgm:cxn modelId="{173DC9ED-8FA7-437C-AE15-5BF9D8DCB7CB}" type="presParOf" srcId="{1E913DEB-81D2-45FA-8219-D33EF9BB7895}" destId="{6C12EF4D-0C37-416F-A4C8-93BA939A3D55}" srcOrd="0" destOrd="0" presId="urn:microsoft.com/office/officeart/2005/8/layout/cycle5"/>
    <dgm:cxn modelId="{9C3FA426-D0B2-4A24-B85A-2DC549969AF6}" type="presParOf" srcId="{1E913DEB-81D2-45FA-8219-D33EF9BB7895}" destId="{8D0B354C-69FA-42D3-A88D-113A9EC5BAC2}" srcOrd="1" destOrd="0" presId="urn:microsoft.com/office/officeart/2005/8/layout/cycle5"/>
    <dgm:cxn modelId="{CB115226-35CA-4E75-A85C-655C2F6F52FA}" type="presParOf" srcId="{1E913DEB-81D2-45FA-8219-D33EF9BB7895}" destId="{DB4467B8-AAA5-4B4C-A800-B86CB17E6E54}" srcOrd="2" destOrd="0" presId="urn:microsoft.com/office/officeart/2005/8/layout/cycle5"/>
    <dgm:cxn modelId="{07FAEE58-4FE7-40E1-B4E3-E9B31E554E5C}" type="presParOf" srcId="{1E913DEB-81D2-45FA-8219-D33EF9BB7895}" destId="{C19AC715-2188-41DE-9015-3948FBB5A0A6}" srcOrd="3" destOrd="0" presId="urn:microsoft.com/office/officeart/2005/8/layout/cycle5"/>
    <dgm:cxn modelId="{E75DA911-A0B3-484F-BDF4-7087282935B1}" type="presParOf" srcId="{1E913DEB-81D2-45FA-8219-D33EF9BB7895}" destId="{54E5FA38-C574-4039-9BC6-1444E513A21A}" srcOrd="4" destOrd="0" presId="urn:microsoft.com/office/officeart/2005/8/layout/cycle5"/>
    <dgm:cxn modelId="{86562D17-4733-4E0D-9A20-A394D1352D62}" type="presParOf" srcId="{1E913DEB-81D2-45FA-8219-D33EF9BB7895}" destId="{4727A43B-8377-47FB-A72B-463FF55B2D7B}" srcOrd="5" destOrd="0" presId="urn:microsoft.com/office/officeart/2005/8/layout/cycle5"/>
    <dgm:cxn modelId="{23A19436-6A5A-4A5F-8180-98693E0FA703}" type="presParOf" srcId="{1E913DEB-81D2-45FA-8219-D33EF9BB7895}" destId="{BCF956E8-C2C7-48EB-A497-8D821838ECF4}" srcOrd="6" destOrd="0" presId="urn:microsoft.com/office/officeart/2005/8/layout/cycle5"/>
    <dgm:cxn modelId="{0788B282-EFC8-4744-A356-59359D7658FF}" type="presParOf" srcId="{1E913DEB-81D2-45FA-8219-D33EF9BB7895}" destId="{53200536-8C91-4386-A6C7-314C91541FCC}" srcOrd="7" destOrd="0" presId="urn:microsoft.com/office/officeart/2005/8/layout/cycle5"/>
    <dgm:cxn modelId="{7810AAF1-3748-44C1-A54F-C263263FAFD7}" type="presParOf" srcId="{1E913DEB-81D2-45FA-8219-D33EF9BB7895}" destId="{F895BFB5-8D44-420E-97C0-02F5483850D9}" srcOrd="8" destOrd="0" presId="urn:microsoft.com/office/officeart/2005/8/layout/cycle5"/>
    <dgm:cxn modelId="{252FD25B-3AC9-4A1C-8FE3-0333FCF2F9E7}" type="presParOf" srcId="{1E913DEB-81D2-45FA-8219-D33EF9BB7895}" destId="{06893D3E-6A54-4CC8-8722-CFEE0A7466C1}" srcOrd="9" destOrd="0" presId="urn:microsoft.com/office/officeart/2005/8/layout/cycle5"/>
    <dgm:cxn modelId="{E173D987-D1F5-4134-B13E-103AD45A6F6B}" type="presParOf" srcId="{1E913DEB-81D2-45FA-8219-D33EF9BB7895}" destId="{99E8957E-E035-4D36-83ED-61219A8E828A}" srcOrd="10" destOrd="0" presId="urn:microsoft.com/office/officeart/2005/8/layout/cycle5"/>
    <dgm:cxn modelId="{D300C636-8997-4B24-B581-8032C7106340}" type="presParOf" srcId="{1E913DEB-81D2-45FA-8219-D33EF9BB7895}" destId="{10C77548-F168-4266-8FB0-59A829E28996}" srcOrd="11" destOrd="0" presId="urn:microsoft.com/office/officeart/2005/8/layout/cycle5"/>
    <dgm:cxn modelId="{8A2393B6-2501-4506-9593-BECF30642458}" type="presParOf" srcId="{1E913DEB-81D2-45FA-8219-D33EF9BB7895}" destId="{101C3AD8-5128-4A85-8BE9-E88128E70E86}" srcOrd="12" destOrd="0" presId="urn:microsoft.com/office/officeart/2005/8/layout/cycle5"/>
    <dgm:cxn modelId="{FA4CC7F3-440B-4BBC-9C24-630F8C293759}" type="presParOf" srcId="{1E913DEB-81D2-45FA-8219-D33EF9BB7895}" destId="{73646D43-8C7A-468F-BB07-B7DEEEA7F021}" srcOrd="13" destOrd="0" presId="urn:microsoft.com/office/officeart/2005/8/layout/cycle5"/>
    <dgm:cxn modelId="{3473CB6D-14FB-486A-995C-61C67E32E964}" type="presParOf" srcId="{1E913DEB-81D2-45FA-8219-D33EF9BB7895}" destId="{FC86FB13-7A6D-4548-B0B3-85A730F2C1AB}" srcOrd="14" destOrd="0" presId="urn:microsoft.com/office/officeart/2005/8/layout/cycle5"/>
    <dgm:cxn modelId="{7E907B87-9F6F-4B72-9BDE-812123DE1D61}" type="presParOf" srcId="{1E913DEB-81D2-45FA-8219-D33EF9BB7895}" destId="{D690AF20-1652-4F62-9FB6-76766B18AF15}" srcOrd="15" destOrd="0" presId="urn:microsoft.com/office/officeart/2005/8/layout/cycle5"/>
    <dgm:cxn modelId="{0B5EE922-B989-4DBC-A68B-83251D5EB9D3}" type="presParOf" srcId="{1E913DEB-81D2-45FA-8219-D33EF9BB7895}" destId="{1737FE88-F9ED-46A1-AB74-AC7F4E7837B9}" srcOrd="16" destOrd="0" presId="urn:microsoft.com/office/officeart/2005/8/layout/cycle5"/>
    <dgm:cxn modelId="{17A682B0-85C8-4826-8B24-07A6E3994856}" type="presParOf" srcId="{1E913DEB-81D2-45FA-8219-D33EF9BB7895}" destId="{9B9A5EC5-625B-4CB2-97C6-1A91E78E03D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2EF4D-0C37-416F-A4C8-93BA939A3D55}">
      <dsp:nvSpPr>
        <dsp:cNvPr id="0" name=""/>
        <dsp:cNvSpPr/>
      </dsp:nvSpPr>
      <dsp:spPr>
        <a:xfrm>
          <a:off x="2480317" y="9548"/>
          <a:ext cx="1464019" cy="714545"/>
        </a:xfrm>
        <a:prstGeom prst="roundRect">
          <a:avLst/>
        </a:prstGeom>
        <a:gradFill rotWithShape="0">
          <a:gsLst>
            <a:gs pos="100000">
              <a:srgbClr val="FF0000"/>
            </a:gs>
            <a:gs pos="48000">
              <a:srgbClr val="FF5050">
                <a:shade val="67500"/>
                <a:satMod val="115000"/>
              </a:srgbClr>
            </a:gs>
            <a:gs pos="59000">
              <a:srgbClr val="FF5050">
                <a:shade val="100000"/>
                <a:satMod val="115000"/>
              </a:srgbClr>
            </a:gs>
          </a:gsLst>
          <a:lin ang="27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/>
            <a:t>Fortalecer la confianza ciudadana </a:t>
          </a:r>
        </a:p>
      </dsp:txBody>
      <dsp:txXfrm>
        <a:off x="2515198" y="44429"/>
        <a:ext cx="1394257" cy="644783"/>
      </dsp:txXfrm>
    </dsp:sp>
    <dsp:sp modelId="{DB4467B8-AAA5-4B4C-A800-B86CB17E6E54}">
      <dsp:nvSpPr>
        <dsp:cNvPr id="0" name=""/>
        <dsp:cNvSpPr/>
      </dsp:nvSpPr>
      <dsp:spPr>
        <a:xfrm>
          <a:off x="1458383" y="366820"/>
          <a:ext cx="3507887" cy="3507887"/>
        </a:xfrm>
        <a:custGeom>
          <a:avLst/>
          <a:gdLst/>
          <a:ahLst/>
          <a:cxnLst/>
          <a:rect l="0" t="0" r="0" b="0"/>
          <a:pathLst>
            <a:path>
              <a:moveTo>
                <a:pt x="2594311" y="214430"/>
              </a:moveTo>
              <a:arcTo wR="1753943" hR="1753943" stAng="17917718" swAng="7190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AC715-2188-41DE-9015-3948FBB5A0A6}">
      <dsp:nvSpPr>
        <dsp:cNvPr id="0" name=""/>
        <dsp:cNvSpPr/>
      </dsp:nvSpPr>
      <dsp:spPr>
        <a:xfrm>
          <a:off x="3935467" y="871338"/>
          <a:ext cx="1591639" cy="744908"/>
        </a:xfrm>
        <a:prstGeom prst="roundRect">
          <a:avLst/>
        </a:prstGeom>
        <a:gradFill rotWithShape="0">
          <a:gsLst>
            <a:gs pos="100000">
              <a:srgbClr val="FF0000"/>
            </a:gs>
            <a:gs pos="48000">
              <a:srgbClr val="FF5050">
                <a:shade val="67500"/>
                <a:satMod val="115000"/>
              </a:srgbClr>
            </a:gs>
            <a:gs pos="59000">
              <a:srgbClr val="FF5050">
                <a:shade val="100000"/>
                <a:satMod val="115000"/>
              </a:srgbClr>
            </a:gs>
          </a:gsLst>
          <a:lin ang="27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/>
            <a:t>Asegurar que las decisiones sobre el territorio respondan a necesidades reales</a:t>
          </a:r>
        </a:p>
      </dsp:txBody>
      <dsp:txXfrm>
        <a:off x="3971830" y="907701"/>
        <a:ext cx="1518913" cy="672182"/>
      </dsp:txXfrm>
    </dsp:sp>
    <dsp:sp modelId="{4727A43B-8377-47FB-A72B-463FF55B2D7B}">
      <dsp:nvSpPr>
        <dsp:cNvPr id="0" name=""/>
        <dsp:cNvSpPr/>
      </dsp:nvSpPr>
      <dsp:spPr>
        <a:xfrm>
          <a:off x="1525581" y="552073"/>
          <a:ext cx="3507887" cy="3507887"/>
        </a:xfrm>
        <a:custGeom>
          <a:avLst/>
          <a:gdLst/>
          <a:ahLst/>
          <a:cxnLst/>
          <a:rect l="0" t="0" r="0" b="0"/>
          <a:pathLst>
            <a:path>
              <a:moveTo>
                <a:pt x="3426277" y="1225155"/>
              </a:moveTo>
              <a:arcTo wR="1753943" hR="1753943" stAng="20547191" swAng="10273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956E8-C2C7-48EB-A497-8D821838ECF4}">
      <dsp:nvSpPr>
        <dsp:cNvPr id="0" name=""/>
        <dsp:cNvSpPr/>
      </dsp:nvSpPr>
      <dsp:spPr>
        <a:xfrm>
          <a:off x="4057255" y="2464560"/>
          <a:ext cx="1640722" cy="906724"/>
        </a:xfrm>
        <a:prstGeom prst="roundRect">
          <a:avLst/>
        </a:prstGeom>
        <a:gradFill rotWithShape="0">
          <a:gsLst>
            <a:gs pos="100000">
              <a:srgbClr val="FF0000"/>
            </a:gs>
            <a:gs pos="48000">
              <a:srgbClr val="FF5050">
                <a:shade val="67500"/>
                <a:satMod val="115000"/>
              </a:srgbClr>
            </a:gs>
            <a:gs pos="59000">
              <a:srgbClr val="FF5050">
                <a:shade val="100000"/>
                <a:satMod val="115000"/>
              </a:srgbClr>
            </a:gs>
          </a:gsLst>
          <a:lin ang="27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/>
            <a:t>Promover un enfoque de participación, </a:t>
          </a:r>
          <a:r>
            <a:rPr lang="es-MX" sz="1050" b="1" kern="1200" dirty="0" err="1"/>
            <a:t>interinstitucionalidad</a:t>
          </a:r>
          <a:r>
            <a:rPr lang="es-MX" sz="1050" b="1" kern="1200" dirty="0"/>
            <a:t> y corresponsabilidad ciudadana.</a:t>
          </a:r>
        </a:p>
      </dsp:txBody>
      <dsp:txXfrm>
        <a:off x="4101518" y="2508823"/>
        <a:ext cx="1552196" cy="818198"/>
      </dsp:txXfrm>
    </dsp:sp>
    <dsp:sp modelId="{F895BFB5-8D44-420E-97C0-02F5483850D9}">
      <dsp:nvSpPr>
        <dsp:cNvPr id="0" name=""/>
        <dsp:cNvSpPr/>
      </dsp:nvSpPr>
      <dsp:spPr>
        <a:xfrm>
          <a:off x="1690535" y="272642"/>
          <a:ext cx="3507887" cy="3507887"/>
        </a:xfrm>
        <a:custGeom>
          <a:avLst/>
          <a:gdLst/>
          <a:ahLst/>
          <a:cxnLst/>
          <a:rect l="0" t="0" r="0" b="0"/>
          <a:pathLst>
            <a:path>
              <a:moveTo>
                <a:pt x="2768894" y="3184395"/>
              </a:moveTo>
              <a:arcTo wR="1753943" hR="1753943" stAng="3278586" swAng="8350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93D3E-6A54-4CC8-8722-CFEE0A7466C1}">
      <dsp:nvSpPr>
        <dsp:cNvPr id="0" name=""/>
        <dsp:cNvSpPr/>
      </dsp:nvSpPr>
      <dsp:spPr>
        <a:xfrm>
          <a:off x="2488937" y="3497286"/>
          <a:ext cx="1464019" cy="744908"/>
        </a:xfrm>
        <a:prstGeom prst="roundRect">
          <a:avLst/>
        </a:prstGeom>
        <a:gradFill flip="none" rotWithShape="0">
          <a:gsLst>
            <a:gs pos="100000">
              <a:srgbClr val="FF0000"/>
            </a:gs>
            <a:gs pos="50000">
              <a:srgbClr val="FF5050">
                <a:shade val="67500"/>
                <a:satMod val="115000"/>
              </a:srgbClr>
            </a:gs>
            <a:gs pos="100000">
              <a:srgbClr val="FF5050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/>
            <a:t>Fortalecer la buena gobernanza y la lucha contra la corrupción</a:t>
          </a:r>
        </a:p>
      </dsp:txBody>
      <dsp:txXfrm>
        <a:off x="2525300" y="3533649"/>
        <a:ext cx="1391293" cy="672182"/>
      </dsp:txXfrm>
    </dsp:sp>
    <dsp:sp modelId="{10C77548-F168-4266-8FB0-59A829E28996}">
      <dsp:nvSpPr>
        <dsp:cNvPr id="0" name=""/>
        <dsp:cNvSpPr/>
      </dsp:nvSpPr>
      <dsp:spPr>
        <a:xfrm>
          <a:off x="1414496" y="342238"/>
          <a:ext cx="3507887" cy="3507887"/>
        </a:xfrm>
        <a:custGeom>
          <a:avLst/>
          <a:gdLst/>
          <a:ahLst/>
          <a:cxnLst/>
          <a:rect l="0" t="0" r="0" b="0"/>
          <a:pathLst>
            <a:path>
              <a:moveTo>
                <a:pt x="948673" y="3312102"/>
              </a:moveTo>
              <a:arcTo wR="1753943" hR="1753943" stAng="7039818" swAng="8256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C3AD8-5128-4A85-8BE9-E88128E70E86}">
      <dsp:nvSpPr>
        <dsp:cNvPr id="0" name=""/>
        <dsp:cNvSpPr/>
      </dsp:nvSpPr>
      <dsp:spPr>
        <a:xfrm>
          <a:off x="727110" y="2459883"/>
          <a:ext cx="1786197" cy="862864"/>
        </a:xfrm>
        <a:prstGeom prst="roundRect">
          <a:avLst/>
        </a:prstGeom>
        <a:gradFill rotWithShape="0">
          <a:gsLst>
            <a:gs pos="100000">
              <a:srgbClr val="FF0000"/>
            </a:gs>
            <a:gs pos="48000">
              <a:srgbClr val="FF5050">
                <a:shade val="67500"/>
                <a:satMod val="115000"/>
              </a:srgbClr>
            </a:gs>
            <a:gs pos="59000">
              <a:srgbClr val="FF5050">
                <a:shade val="100000"/>
                <a:satMod val="115000"/>
              </a:srgbClr>
            </a:gs>
          </a:gsLst>
          <a:lin ang="27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/>
            <a:t>Construir un Programa Municipal de Desarrollo Urbano legítimo, socialmente validado y técnicamente sustentado</a:t>
          </a:r>
          <a:r>
            <a:rPr lang="es-MX" sz="700" b="1" kern="1200" dirty="0"/>
            <a:t>.</a:t>
          </a:r>
        </a:p>
      </dsp:txBody>
      <dsp:txXfrm>
        <a:off x="769232" y="2502005"/>
        <a:ext cx="1701953" cy="778620"/>
      </dsp:txXfrm>
    </dsp:sp>
    <dsp:sp modelId="{FC86FB13-7A6D-4548-B0B3-85A730F2C1AB}">
      <dsp:nvSpPr>
        <dsp:cNvPr id="0" name=""/>
        <dsp:cNvSpPr/>
      </dsp:nvSpPr>
      <dsp:spPr>
        <a:xfrm>
          <a:off x="1448966" y="397173"/>
          <a:ext cx="3507887" cy="3507887"/>
        </a:xfrm>
        <a:custGeom>
          <a:avLst/>
          <a:gdLst/>
          <a:ahLst/>
          <a:cxnLst/>
          <a:rect l="0" t="0" r="0" b="0"/>
          <a:pathLst>
            <a:path>
              <a:moveTo>
                <a:pt x="5687" y="1895073"/>
              </a:moveTo>
              <a:arcTo wR="1753943" hR="1753943" stAng="10523084" swAng="10107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0AF20-1652-4F62-9FB6-76766B18AF15}">
      <dsp:nvSpPr>
        <dsp:cNvPr id="0" name=""/>
        <dsp:cNvSpPr/>
      </dsp:nvSpPr>
      <dsp:spPr>
        <a:xfrm>
          <a:off x="975694" y="871338"/>
          <a:ext cx="1435346" cy="744908"/>
        </a:xfrm>
        <a:prstGeom prst="roundRect">
          <a:avLst/>
        </a:prstGeom>
        <a:gradFill rotWithShape="0">
          <a:gsLst>
            <a:gs pos="100000">
              <a:srgbClr val="FF0000"/>
            </a:gs>
            <a:gs pos="48000">
              <a:srgbClr val="FF5050">
                <a:shade val="67500"/>
                <a:satMod val="115000"/>
              </a:srgbClr>
            </a:gs>
            <a:gs pos="59000">
              <a:srgbClr val="FF5050">
                <a:shade val="100000"/>
                <a:satMod val="115000"/>
              </a:srgbClr>
            </a:gs>
          </a:gsLst>
          <a:lin ang="27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/>
            <a:t>Prevenir la discrecionalidad en el uso del suelo</a:t>
          </a:r>
        </a:p>
      </dsp:txBody>
      <dsp:txXfrm>
        <a:off x="1012057" y="907701"/>
        <a:ext cx="1362620" cy="672182"/>
      </dsp:txXfrm>
    </dsp:sp>
    <dsp:sp modelId="{9B9A5EC5-625B-4CB2-97C6-1A91E78E03DC}">
      <dsp:nvSpPr>
        <dsp:cNvPr id="0" name=""/>
        <dsp:cNvSpPr/>
      </dsp:nvSpPr>
      <dsp:spPr>
        <a:xfrm>
          <a:off x="1458383" y="366820"/>
          <a:ext cx="3507887" cy="3507887"/>
        </a:xfrm>
        <a:custGeom>
          <a:avLst/>
          <a:gdLst/>
          <a:ahLst/>
          <a:cxnLst/>
          <a:rect l="0" t="0" r="0" b="0"/>
          <a:pathLst>
            <a:path>
              <a:moveTo>
                <a:pt x="612239" y="422467"/>
              </a:moveTo>
              <a:arcTo wR="1753943" hR="1753943" stAng="13763269" swAng="7190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3B4418-D62E-0374-7679-F61EB2326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0475"/>
            <a:ext cx="9144000" cy="1128090"/>
          </a:xfrm>
          <a:prstGeom prst="rect">
            <a:avLst/>
          </a:prstGeom>
        </p:spPr>
      </p:pic>
      <p:pic>
        <p:nvPicPr>
          <p:cNvPr id="9" name="Imagen 8" descr="blanco y negro logo municipio">
            <a:extLst>
              <a:ext uri="{FF2B5EF4-FFF2-40B4-BE49-F238E27FC236}">
                <a16:creationId xmlns:a16="http://schemas.microsoft.com/office/drawing/2014/main" id="{C3EA53F6-85DA-26D1-FEB8-0B3ACF9FD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32" y="75219"/>
            <a:ext cx="4326472" cy="585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4FB348-EC01-3B70-FBFE-86048FC100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r="11681"/>
          <a:stretch/>
        </p:blipFill>
        <p:spPr bwMode="auto">
          <a:xfrm>
            <a:off x="119596" y="1759228"/>
            <a:ext cx="3812136" cy="255883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E85552-4CAF-9C05-051B-1C07F4CB42BC}"/>
              </a:ext>
            </a:extLst>
          </p:cNvPr>
          <p:cNvSpPr txBox="1"/>
          <p:nvPr/>
        </p:nvSpPr>
        <p:spPr>
          <a:xfrm>
            <a:off x="4256314" y="2253343"/>
            <a:ext cx="4768090" cy="1802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“Taller Diagnóstico para identificar las problemáticas y necesidades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que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 tienen nuestras comunidades, tenencia, colonias y cabecera municipal, para la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a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ctualización del Programa Municipal de Desarrollo Urbano de Santa Ana Maya, Michoacán“.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36424F-95D0-D968-D227-0E3BF6741E38}"/>
              </a:ext>
            </a:extLst>
          </p:cNvPr>
          <p:cNvSpPr txBox="1">
            <a:spLocks/>
          </p:cNvSpPr>
          <p:nvPr/>
        </p:nvSpPr>
        <p:spPr>
          <a:xfrm>
            <a:off x="0" y="6041166"/>
            <a:ext cx="5305426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>
                <a:solidFill>
                  <a:schemeClr val="bg1"/>
                </a:solidFill>
              </a:rPr>
              <a:t>	</a:t>
            </a:r>
            <a:r>
              <a:rPr lang="es-MX" b="1" i="1" dirty="0">
                <a:solidFill>
                  <a:schemeClr val="bg1"/>
                </a:solidFill>
              </a:rPr>
              <a:t>Palacio Municipal S/N, Santa Ana Maya, </a:t>
            </a:r>
            <a:r>
              <a:rPr lang="es-MX" b="1" i="1" dirty="0" err="1">
                <a:solidFill>
                  <a:schemeClr val="bg1"/>
                </a:solidFill>
              </a:rPr>
              <a:t>Mich</a:t>
            </a:r>
            <a:r>
              <a:rPr lang="es-MX" b="1" i="1" dirty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b="1" i="1" dirty="0">
                <a:solidFill>
                  <a:schemeClr val="bg1"/>
                </a:solidFill>
              </a:rPr>
              <a:t>Contraloriasam20242027@gmail.com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b="1" i="1" dirty="0">
                <a:solidFill>
                  <a:schemeClr val="bg1"/>
                </a:solidFill>
              </a:rPr>
              <a:t>455 38 4 2502</a:t>
            </a:r>
            <a:endParaRPr lang="es-MX" dirty="0">
              <a:solidFill>
                <a:schemeClr val="bg1"/>
              </a:solidFill>
            </a:endParaRPr>
          </a:p>
          <a:p>
            <a:pPr algn="r"/>
            <a:endParaRPr lang="es-MX" sz="1500" dirty="0">
              <a:solidFill>
                <a:srgbClr val="FFFFFF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562ECD-247D-E72F-C92F-4A1D51888745}"/>
              </a:ext>
            </a:extLst>
          </p:cNvPr>
          <p:cNvSpPr txBox="1">
            <a:spLocks/>
          </p:cNvSpPr>
          <p:nvPr/>
        </p:nvSpPr>
        <p:spPr>
          <a:xfrm>
            <a:off x="5536414" y="6146404"/>
            <a:ext cx="3408921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1800" b="1" i="1" dirty="0">
                <a:solidFill>
                  <a:srgbClr val="FFFFFF"/>
                </a:solidFill>
              </a:rPr>
              <a:t>Banco de Buenas Prácticas 2025</a:t>
            </a:r>
          </a:p>
        </p:txBody>
      </p:sp>
    </p:spTree>
    <p:extLst>
      <p:ext uri="{BB962C8B-B14F-4D97-AF65-F5344CB8AC3E}">
        <p14:creationId xmlns:p14="http://schemas.microsoft.com/office/powerpoint/2010/main" val="181437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0DF4F-9817-E141-2F90-E9A00AAA6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CBEDB9-3A8F-0427-E8E5-0C76ED1E7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710"/>
            <a:ext cx="9144000" cy="112809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2056378-31DD-DEE0-130C-958E4752E8FB}"/>
              </a:ext>
            </a:extLst>
          </p:cNvPr>
          <p:cNvSpPr txBox="1">
            <a:spLocks/>
          </p:cNvSpPr>
          <p:nvPr/>
        </p:nvSpPr>
        <p:spPr>
          <a:xfrm>
            <a:off x="0" y="5956172"/>
            <a:ext cx="5305426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>
                <a:solidFill>
                  <a:schemeClr val="bg1"/>
                </a:solidFill>
              </a:rPr>
              <a:t>	</a:t>
            </a:r>
            <a:r>
              <a:rPr lang="es-MX" b="1" i="1" dirty="0">
                <a:solidFill>
                  <a:schemeClr val="bg1"/>
                </a:solidFill>
              </a:rPr>
              <a:t>Palacio Municipal S/N, Santa Ana Maya, </a:t>
            </a:r>
            <a:r>
              <a:rPr lang="es-MX" b="1" i="1" dirty="0" err="1">
                <a:solidFill>
                  <a:schemeClr val="bg1"/>
                </a:solidFill>
              </a:rPr>
              <a:t>Mich</a:t>
            </a:r>
            <a:r>
              <a:rPr lang="es-MX" b="1" i="1" dirty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b="1" i="1" dirty="0">
                <a:solidFill>
                  <a:schemeClr val="bg1"/>
                </a:solidFill>
              </a:rPr>
              <a:t>Contraloriasam20242027@gmail.com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b="1" i="1" dirty="0">
                <a:solidFill>
                  <a:schemeClr val="bg1"/>
                </a:solidFill>
              </a:rPr>
              <a:t>455 38 4 2502</a:t>
            </a:r>
            <a:endParaRPr lang="es-MX" dirty="0">
              <a:solidFill>
                <a:schemeClr val="bg1"/>
              </a:solidFill>
            </a:endParaRPr>
          </a:p>
          <a:p>
            <a:pPr algn="r"/>
            <a:endParaRPr lang="es-MX" sz="1500" dirty="0">
              <a:solidFill>
                <a:srgbClr val="FFFFFF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350B174-7F0B-18B0-EC4D-8F95B99E4EE3}"/>
              </a:ext>
            </a:extLst>
          </p:cNvPr>
          <p:cNvSpPr txBox="1">
            <a:spLocks/>
          </p:cNvSpPr>
          <p:nvPr/>
        </p:nvSpPr>
        <p:spPr>
          <a:xfrm>
            <a:off x="5225143" y="5960942"/>
            <a:ext cx="3619833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1800" b="1" i="1" dirty="0">
                <a:solidFill>
                  <a:srgbClr val="FFFFFF"/>
                </a:solidFill>
              </a:rPr>
              <a:t>Banco de Buenas Prácticas 2025</a:t>
            </a:r>
          </a:p>
        </p:txBody>
      </p:sp>
      <p:pic>
        <p:nvPicPr>
          <p:cNvPr id="2" name="Imagen 1" descr="Puede ser una imagen de 9 personas, altavoz y texto">
            <a:extLst>
              <a:ext uri="{FF2B5EF4-FFF2-40B4-BE49-F238E27FC236}">
                <a16:creationId xmlns:a16="http://schemas.microsoft.com/office/drawing/2014/main" id="{8278C984-E77F-BE36-2DD5-BF083DBE5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8" y="463327"/>
            <a:ext cx="4776788" cy="2210570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</p:pic>
      <p:pic>
        <p:nvPicPr>
          <p:cNvPr id="3" name="Imagen 2" descr="Puede ser una imagen de televisor, mapa y texto que dice &quot;MEJOUR RIESGOS RIESGOSYVULNERABILIDADES የባስ (PMDU (PMDUACTUAL) ACTUAL) MECLR PANORAMA DEL PANORAMADELINEGİ INEGI (CENSO (CENSO2020) 2020) rp KRraccK -- (្ ਰਾয়ਾ&quot;">
            <a:extLst>
              <a:ext uri="{FF2B5EF4-FFF2-40B4-BE49-F238E27FC236}">
                <a16:creationId xmlns:a16="http://schemas.microsoft.com/office/drawing/2014/main" id="{C084A007-D10D-A458-A028-35A994DF0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 b="4001"/>
          <a:stretch>
            <a:fillRect/>
          </a:stretch>
        </p:blipFill>
        <p:spPr bwMode="auto">
          <a:xfrm>
            <a:off x="96345" y="2720451"/>
            <a:ext cx="4838861" cy="2678864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</p:pic>
      <p:pic>
        <p:nvPicPr>
          <p:cNvPr id="9" name="Imagen 8" descr="Puede ser una imagen de 7 personas, tabla y multitud">
            <a:extLst>
              <a:ext uri="{FF2B5EF4-FFF2-40B4-BE49-F238E27FC236}">
                <a16:creationId xmlns:a16="http://schemas.microsoft.com/office/drawing/2014/main" id="{3D12D91E-FD8E-20E1-D095-BDE556D1A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1" r="15394" b="1"/>
          <a:stretch>
            <a:fillRect/>
          </a:stretch>
        </p:blipFill>
        <p:spPr bwMode="auto">
          <a:xfrm>
            <a:off x="4985772" y="463327"/>
            <a:ext cx="4004172" cy="2210570"/>
          </a:xfrm>
          <a:prstGeom prst="rect">
            <a:avLst/>
          </a:prstGeom>
          <a:noFill/>
          <a:ln w="12700">
            <a:solidFill>
              <a:srgbClr val="FF5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Puede ser una ilustración de 10 personas y texto">
            <a:extLst>
              <a:ext uri="{FF2B5EF4-FFF2-40B4-BE49-F238E27FC236}">
                <a16:creationId xmlns:a16="http://schemas.microsoft.com/office/drawing/2014/main" id="{B4289495-177C-54E8-8782-706BAFDBC6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4" t="32760" r="14098" b="212"/>
          <a:stretch>
            <a:fillRect/>
          </a:stretch>
        </p:blipFill>
        <p:spPr bwMode="auto">
          <a:xfrm>
            <a:off x="4985772" y="2720451"/>
            <a:ext cx="4004172" cy="2895300"/>
          </a:xfrm>
          <a:prstGeom prst="rect">
            <a:avLst/>
          </a:prstGeom>
          <a:noFill/>
          <a:ln w="12700">
            <a:solidFill>
              <a:srgbClr val="FF5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416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EEB56-3309-7749-4C63-F69353D39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CAB54C-7526-2D0D-7186-16596558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710"/>
            <a:ext cx="9144000" cy="112809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DA8E8A5-0EE4-A1B1-5177-FB60E7601648}"/>
              </a:ext>
            </a:extLst>
          </p:cNvPr>
          <p:cNvSpPr txBox="1">
            <a:spLocks/>
          </p:cNvSpPr>
          <p:nvPr/>
        </p:nvSpPr>
        <p:spPr>
          <a:xfrm>
            <a:off x="0" y="5956172"/>
            <a:ext cx="5305426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>
                <a:solidFill>
                  <a:schemeClr val="bg1"/>
                </a:solidFill>
              </a:rPr>
              <a:t>	</a:t>
            </a:r>
            <a:r>
              <a:rPr lang="es-MX" b="1" i="1" dirty="0">
                <a:solidFill>
                  <a:schemeClr val="bg1"/>
                </a:solidFill>
              </a:rPr>
              <a:t>Palacio Municipal S/N, Santa Ana Maya, </a:t>
            </a:r>
            <a:r>
              <a:rPr lang="es-MX" b="1" i="1" dirty="0" err="1">
                <a:solidFill>
                  <a:schemeClr val="bg1"/>
                </a:solidFill>
              </a:rPr>
              <a:t>Mich</a:t>
            </a:r>
            <a:r>
              <a:rPr lang="es-MX" b="1" i="1" dirty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b="1" i="1" dirty="0">
                <a:solidFill>
                  <a:schemeClr val="bg1"/>
                </a:solidFill>
              </a:rPr>
              <a:t>Contraloriasam20242027@gmail.com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b="1" i="1" dirty="0">
                <a:solidFill>
                  <a:schemeClr val="bg1"/>
                </a:solidFill>
              </a:rPr>
              <a:t>455 38 4 2502</a:t>
            </a:r>
            <a:endParaRPr lang="es-MX" dirty="0">
              <a:solidFill>
                <a:schemeClr val="bg1"/>
              </a:solidFill>
            </a:endParaRPr>
          </a:p>
          <a:p>
            <a:pPr algn="r"/>
            <a:endParaRPr lang="es-MX" sz="1500" dirty="0">
              <a:solidFill>
                <a:srgbClr val="FFFFFF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9E1F21-1B56-EA40-81FC-544AD124DB5B}"/>
              </a:ext>
            </a:extLst>
          </p:cNvPr>
          <p:cNvSpPr txBox="1">
            <a:spLocks/>
          </p:cNvSpPr>
          <p:nvPr/>
        </p:nvSpPr>
        <p:spPr>
          <a:xfrm>
            <a:off x="5225143" y="5960942"/>
            <a:ext cx="3619833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1800" b="1" i="1" dirty="0">
                <a:solidFill>
                  <a:srgbClr val="FFFFFF"/>
                </a:solidFill>
              </a:rPr>
              <a:t>Banco de Buenas Prácticas 2025</a:t>
            </a:r>
          </a:p>
        </p:txBody>
      </p:sp>
      <p:pic>
        <p:nvPicPr>
          <p:cNvPr id="5" name="Imagen 4" descr="Puede ser una imagen de 9 personas, personas estudiando y texto">
            <a:extLst>
              <a:ext uri="{FF2B5EF4-FFF2-40B4-BE49-F238E27FC236}">
                <a16:creationId xmlns:a16="http://schemas.microsoft.com/office/drawing/2014/main" id="{A61ACB5C-F6C4-1FCD-7817-76DD3BE06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04140"/>
            <a:ext cx="6122762" cy="2645075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</p:pic>
      <p:pic>
        <p:nvPicPr>
          <p:cNvPr id="6" name="Imagen 5" descr="Puede ser una imagen de 5 personas y texto que dice &quot;SANTAANAMAYA SANTA ΑΝΑ MAYA APLICACION) MEKOR CABP MUNICIPAL RIESGO 09&quot;">
            <a:extLst>
              <a:ext uri="{FF2B5EF4-FFF2-40B4-BE49-F238E27FC236}">
                <a16:creationId xmlns:a16="http://schemas.microsoft.com/office/drawing/2014/main" id="{BE155D13-4E90-4B85-AA1F-D00C01E58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815050"/>
            <a:ext cx="6122761" cy="2774606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</p:pic>
      <p:pic>
        <p:nvPicPr>
          <p:cNvPr id="11" name="Imagen 10" descr="Puede ser una imagen de 5 personas y texto">
            <a:extLst>
              <a:ext uri="{FF2B5EF4-FFF2-40B4-BE49-F238E27FC236}">
                <a16:creationId xmlns:a16="http://schemas.microsoft.com/office/drawing/2014/main" id="{82211B44-22EF-9874-BB44-8B7B15AB5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b="3326"/>
          <a:stretch>
            <a:fillRect/>
          </a:stretch>
        </p:blipFill>
        <p:spPr bwMode="auto">
          <a:xfrm>
            <a:off x="6345574" y="104140"/>
            <a:ext cx="2661901" cy="3207775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</p:pic>
      <p:pic>
        <p:nvPicPr>
          <p:cNvPr id="12" name="Imagen 11" descr="Puede ser una imagen de 9 personas, personas estudiando y texto">
            <a:extLst>
              <a:ext uri="{FF2B5EF4-FFF2-40B4-BE49-F238E27FC236}">
                <a16:creationId xmlns:a16="http://schemas.microsoft.com/office/drawing/2014/main" id="{48CD356C-A22E-F6B9-3D6F-C784BE709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2" r="1326" b="17017"/>
          <a:stretch>
            <a:fillRect/>
          </a:stretch>
        </p:blipFill>
        <p:spPr bwMode="auto">
          <a:xfrm>
            <a:off x="6332586" y="3375969"/>
            <a:ext cx="2674889" cy="2584973"/>
          </a:xfrm>
          <a:prstGeom prst="rect">
            <a:avLst/>
          </a:prstGeom>
          <a:noFill/>
          <a:ln w="12700">
            <a:solidFill>
              <a:srgbClr val="FF5050"/>
            </a:solidFill>
          </a:ln>
        </p:spPr>
      </p:pic>
    </p:spTree>
    <p:extLst>
      <p:ext uri="{BB962C8B-B14F-4D97-AF65-F5344CB8AC3E}">
        <p14:creationId xmlns:p14="http://schemas.microsoft.com/office/powerpoint/2010/main" val="142551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87FF4-3B01-8E08-952B-1AB0C6487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3A8FAB-AEC1-48E0-A251-C8B357F59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710"/>
            <a:ext cx="9144000" cy="112809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0B3BAFD-42AF-1F94-1B46-126A0D13AEC7}"/>
              </a:ext>
            </a:extLst>
          </p:cNvPr>
          <p:cNvSpPr txBox="1">
            <a:spLocks/>
          </p:cNvSpPr>
          <p:nvPr/>
        </p:nvSpPr>
        <p:spPr>
          <a:xfrm>
            <a:off x="0" y="5956172"/>
            <a:ext cx="5305426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>
                <a:solidFill>
                  <a:schemeClr val="bg1"/>
                </a:solidFill>
              </a:rPr>
              <a:t>	</a:t>
            </a:r>
            <a:r>
              <a:rPr lang="es-MX" b="1" i="1" dirty="0">
                <a:solidFill>
                  <a:schemeClr val="bg1"/>
                </a:solidFill>
              </a:rPr>
              <a:t>Palacio Municipal S/N, Santa Ana Maya, </a:t>
            </a:r>
            <a:r>
              <a:rPr lang="es-MX" b="1" i="1" dirty="0" err="1">
                <a:solidFill>
                  <a:schemeClr val="bg1"/>
                </a:solidFill>
              </a:rPr>
              <a:t>Mich</a:t>
            </a:r>
            <a:r>
              <a:rPr lang="es-MX" b="1" i="1" dirty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b="1" i="1" dirty="0">
                <a:solidFill>
                  <a:schemeClr val="bg1"/>
                </a:solidFill>
              </a:rPr>
              <a:t>Contraloriasam20242027@gmail.com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b="1" i="1" dirty="0">
                <a:solidFill>
                  <a:schemeClr val="bg1"/>
                </a:solidFill>
              </a:rPr>
              <a:t>455 38 4 2502</a:t>
            </a:r>
            <a:endParaRPr lang="es-MX" dirty="0">
              <a:solidFill>
                <a:schemeClr val="bg1"/>
              </a:solidFill>
            </a:endParaRPr>
          </a:p>
          <a:p>
            <a:pPr algn="r"/>
            <a:endParaRPr lang="es-MX" sz="1500" dirty="0">
              <a:solidFill>
                <a:srgbClr val="FFFFFF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489609B-B414-CBA0-4081-2B9E5BB54F6A}"/>
              </a:ext>
            </a:extLst>
          </p:cNvPr>
          <p:cNvSpPr txBox="1">
            <a:spLocks/>
          </p:cNvSpPr>
          <p:nvPr/>
        </p:nvSpPr>
        <p:spPr>
          <a:xfrm>
            <a:off x="5225143" y="5960942"/>
            <a:ext cx="3619833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1800" b="1" i="1" dirty="0">
                <a:solidFill>
                  <a:srgbClr val="FFFFFF"/>
                </a:solidFill>
              </a:rPr>
              <a:t>Banco de Buenas Prácticas 2025</a:t>
            </a:r>
          </a:p>
        </p:txBody>
      </p:sp>
      <p:pic>
        <p:nvPicPr>
          <p:cNvPr id="1026" name="Picture 2" descr="No hay ninguna descripción de la foto disponible.">
            <a:extLst>
              <a:ext uri="{FF2B5EF4-FFF2-40B4-BE49-F238E27FC236}">
                <a16:creationId xmlns:a16="http://schemas.microsoft.com/office/drawing/2014/main" id="{4BD2AA59-E278-C77C-5E1A-534AB8063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7" y="869160"/>
            <a:ext cx="8929346" cy="4415065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rgbClr val="FF5050"/>
            </a:solidFill>
          </a:ln>
        </p:spPr>
      </p:pic>
    </p:spTree>
    <p:extLst>
      <p:ext uri="{BB962C8B-B14F-4D97-AF65-F5344CB8AC3E}">
        <p14:creationId xmlns:p14="http://schemas.microsoft.com/office/powerpoint/2010/main" val="133109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41CB7-BF00-BE7C-C335-C80DF54C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C60032-93E7-8093-38E8-581D677B4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710"/>
            <a:ext cx="9144000" cy="112809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815629D-99B5-BDC4-583C-F03BB97E8F8A}"/>
              </a:ext>
            </a:extLst>
          </p:cNvPr>
          <p:cNvSpPr txBox="1">
            <a:spLocks/>
          </p:cNvSpPr>
          <p:nvPr/>
        </p:nvSpPr>
        <p:spPr>
          <a:xfrm>
            <a:off x="0" y="5956172"/>
            <a:ext cx="5305426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>
                <a:solidFill>
                  <a:schemeClr val="bg1"/>
                </a:solidFill>
              </a:rPr>
              <a:t>	</a:t>
            </a:r>
            <a:r>
              <a:rPr lang="es-MX" b="1" i="1" dirty="0">
                <a:solidFill>
                  <a:schemeClr val="bg1"/>
                </a:solidFill>
              </a:rPr>
              <a:t>Palacio Municipal S/N, Santa Ana Maya, </a:t>
            </a:r>
            <a:r>
              <a:rPr lang="es-MX" b="1" i="1" dirty="0" err="1">
                <a:solidFill>
                  <a:schemeClr val="bg1"/>
                </a:solidFill>
              </a:rPr>
              <a:t>Mich</a:t>
            </a:r>
            <a:r>
              <a:rPr lang="es-MX" b="1" i="1" dirty="0">
                <a:solidFill>
                  <a:schemeClr val="bg1"/>
                </a:solidFill>
              </a:rPr>
              <a:t>.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b="1" i="1" dirty="0">
                <a:solidFill>
                  <a:schemeClr val="bg1"/>
                </a:solidFill>
              </a:rPr>
              <a:t>Contraloriasam20242027@gmail.com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b="1" i="1" dirty="0">
                <a:solidFill>
                  <a:schemeClr val="bg1"/>
                </a:solidFill>
              </a:rPr>
              <a:t>455 38 4 2502</a:t>
            </a:r>
            <a:endParaRPr lang="es-MX" dirty="0">
              <a:solidFill>
                <a:schemeClr val="bg1"/>
              </a:solidFill>
            </a:endParaRPr>
          </a:p>
          <a:p>
            <a:pPr algn="r"/>
            <a:endParaRPr lang="es-MX" sz="1500" dirty="0">
              <a:solidFill>
                <a:srgbClr val="FFFFFF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6E11DFF-DB90-0D79-6D66-929C3648CDAA}"/>
              </a:ext>
            </a:extLst>
          </p:cNvPr>
          <p:cNvSpPr txBox="1">
            <a:spLocks/>
          </p:cNvSpPr>
          <p:nvPr/>
        </p:nvSpPr>
        <p:spPr>
          <a:xfrm>
            <a:off x="5225143" y="5960942"/>
            <a:ext cx="3619833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1800" b="1" i="1" dirty="0">
                <a:solidFill>
                  <a:srgbClr val="FFFFFF"/>
                </a:solidFill>
              </a:rPr>
              <a:t>Banco de Buenas Prácticas 2025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4857A73-63E1-0EF2-C40D-1AFA2FD55E49}"/>
              </a:ext>
            </a:extLst>
          </p:cNvPr>
          <p:cNvSpPr txBox="1">
            <a:spLocks/>
          </p:cNvSpPr>
          <p:nvPr/>
        </p:nvSpPr>
        <p:spPr>
          <a:xfrm>
            <a:off x="1729632" y="383676"/>
            <a:ext cx="5770624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B0502040204020203" pitchFamily="18" charset="0"/>
                <a:cs typeface="Aptos Serif" panose="020B0502040204020203" pitchFamily="18" charset="0"/>
              </a:rPr>
              <a:t>RESULTADOS ALCANZADOS</a:t>
            </a:r>
          </a:p>
          <a:p>
            <a:pPr algn="r"/>
            <a:endParaRPr lang="es-MX" sz="1500" dirty="0">
              <a:solidFill>
                <a:srgbClr val="FFFFF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72D4BF5-5FB8-2E2F-4FB7-240740E4A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663194"/>
              </p:ext>
            </p:extLst>
          </p:nvPr>
        </p:nvGraphicFramePr>
        <p:xfrm>
          <a:off x="1438986" y="1176298"/>
          <a:ext cx="6351917" cy="425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4235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233</Words>
  <Application>Microsoft Office PowerPoint</Application>
  <PresentationFormat>Presentación en pantalla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Aptos Serif</vt:lpstr>
      <vt:lpstr>Arial</vt:lpstr>
      <vt:lpstr>Calibri</vt:lpstr>
      <vt:lpstr>Cambria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contraloria santa ana maya</dc:creator>
  <cp:keywords/>
  <dc:description>generated using python-pptx</dc:description>
  <cp:lastModifiedBy>contraloria santa ana maya</cp:lastModifiedBy>
  <cp:revision>2</cp:revision>
  <dcterms:created xsi:type="dcterms:W3CDTF">2013-01-27T09:14:16Z</dcterms:created>
  <dcterms:modified xsi:type="dcterms:W3CDTF">2025-12-05T18:10:28Z</dcterms:modified>
  <cp:category/>
</cp:coreProperties>
</file>