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aira Bold" charset="1" panose="00000800000000000000"/>
      <p:regular r:id="rId15"/>
    </p:embeddedFont>
    <p:embeddedFont>
      <p:font typeface="Pattanakarn Expanded" charset="1" panose="00000000000000000000"/>
      <p:regular r:id="rId16"/>
    </p:embeddedFont>
    <p:embeddedFont>
      <p:font typeface="Saira Light" charset="1" panose="00000400000000000000"/>
      <p:regular r:id="rId17"/>
    </p:embeddedFont>
    <p:embeddedFont>
      <p:font typeface="Saira Extra-Light" charset="1" panose="00000300000000000000"/>
      <p:regular r:id="rId18"/>
    </p:embeddedFont>
    <p:embeddedFont>
      <p:font typeface="Saira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0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F01FF">
                <a:alpha val="53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539547">
            <a:off x="8910549" y="4833261"/>
            <a:ext cx="11284254" cy="5543390"/>
          </a:xfrm>
          <a:custGeom>
            <a:avLst/>
            <a:gdLst/>
            <a:ahLst/>
            <a:cxnLst/>
            <a:rect r="r" b="b" t="t" l="l"/>
            <a:pathLst>
              <a:path h="5543390" w="11284254">
                <a:moveTo>
                  <a:pt x="0" y="0"/>
                </a:moveTo>
                <a:lnTo>
                  <a:pt x="11284255" y="0"/>
                </a:lnTo>
                <a:lnTo>
                  <a:pt x="11284255" y="5543390"/>
                </a:lnTo>
                <a:lnTo>
                  <a:pt x="0" y="554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539547">
            <a:off x="10326009" y="-2087609"/>
            <a:ext cx="11284254" cy="5543390"/>
          </a:xfrm>
          <a:custGeom>
            <a:avLst/>
            <a:gdLst/>
            <a:ahLst/>
            <a:cxnLst/>
            <a:rect r="r" b="b" t="t" l="l"/>
            <a:pathLst>
              <a:path h="5543390" w="11284254">
                <a:moveTo>
                  <a:pt x="0" y="0"/>
                </a:moveTo>
                <a:lnTo>
                  <a:pt x="11284254" y="0"/>
                </a:lnTo>
                <a:lnTo>
                  <a:pt x="11284254" y="5543390"/>
                </a:lnTo>
                <a:lnTo>
                  <a:pt x="0" y="554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2967335" y="7854315"/>
            <a:ext cx="188595" cy="184785"/>
            <a:chOff x="0" y="0"/>
            <a:chExt cx="251460" cy="2463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0604" y="50800"/>
              <a:ext cx="148786" cy="148379"/>
            </a:xfrm>
            <a:custGeom>
              <a:avLst/>
              <a:gdLst/>
              <a:ahLst/>
              <a:cxnLst/>
              <a:rect r="r" b="b" t="t" l="l"/>
              <a:pathLst>
                <a:path h="148379" w="148786">
                  <a:moveTo>
                    <a:pt x="148786" y="53340"/>
                  </a:moveTo>
                  <a:cubicBezTo>
                    <a:pt x="128466" y="133350"/>
                    <a:pt x="119576" y="140970"/>
                    <a:pt x="106876" y="144780"/>
                  </a:cubicBezTo>
                  <a:cubicBezTo>
                    <a:pt x="89096" y="151130"/>
                    <a:pt x="53536" y="148590"/>
                    <a:pt x="35756" y="140970"/>
                  </a:cubicBezTo>
                  <a:cubicBezTo>
                    <a:pt x="24326" y="135890"/>
                    <a:pt x="16706" y="124460"/>
                    <a:pt x="10356" y="115570"/>
                  </a:cubicBezTo>
                  <a:cubicBezTo>
                    <a:pt x="4006" y="105410"/>
                    <a:pt x="-1074" y="92710"/>
                    <a:pt x="196" y="80010"/>
                  </a:cubicBezTo>
                  <a:cubicBezTo>
                    <a:pt x="196" y="62230"/>
                    <a:pt x="15436" y="29210"/>
                    <a:pt x="28136" y="15240"/>
                  </a:cubicBezTo>
                  <a:cubicBezTo>
                    <a:pt x="38296" y="6350"/>
                    <a:pt x="48456" y="1270"/>
                    <a:pt x="62426" y="0"/>
                  </a:cubicBezTo>
                  <a:cubicBezTo>
                    <a:pt x="80206" y="0"/>
                    <a:pt x="129736" y="21590"/>
                    <a:pt x="129736" y="21590"/>
                  </a:cubicBezTo>
                </a:path>
              </a:pathLst>
            </a:custGeom>
            <a:solidFill>
              <a:srgbClr val="CE8CA5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844262" y="5625586"/>
            <a:ext cx="10884818" cy="3956517"/>
          </a:xfrm>
          <a:custGeom>
            <a:avLst/>
            <a:gdLst/>
            <a:ahLst/>
            <a:cxnLst/>
            <a:rect r="r" b="b" t="t" l="l"/>
            <a:pathLst>
              <a:path h="3956517" w="10884818">
                <a:moveTo>
                  <a:pt x="0" y="0"/>
                </a:moveTo>
                <a:lnTo>
                  <a:pt x="10884818" y="0"/>
                </a:lnTo>
                <a:lnTo>
                  <a:pt x="10884818" y="3956517"/>
                </a:lnTo>
                <a:lnTo>
                  <a:pt x="0" y="3956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88" t="-49853" r="-542" b="-6809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7557" y="933175"/>
            <a:ext cx="11901978" cy="4210325"/>
          </a:xfrm>
          <a:custGeom>
            <a:avLst/>
            <a:gdLst/>
            <a:ahLst/>
            <a:cxnLst/>
            <a:rect r="r" b="b" t="t" l="l"/>
            <a:pathLst>
              <a:path h="4210325" w="11901978">
                <a:moveTo>
                  <a:pt x="0" y="0"/>
                </a:moveTo>
                <a:lnTo>
                  <a:pt x="11901978" y="0"/>
                </a:lnTo>
                <a:lnTo>
                  <a:pt x="11901978" y="4210325"/>
                </a:lnTo>
                <a:lnTo>
                  <a:pt x="0" y="4210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68134" y="8113655"/>
            <a:ext cx="7776586" cy="902637"/>
            <a:chOff x="0" y="0"/>
            <a:chExt cx="2048154" cy="2377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8154" cy="237732"/>
            </a:xfrm>
            <a:custGeom>
              <a:avLst/>
              <a:gdLst/>
              <a:ahLst/>
              <a:cxnLst/>
              <a:rect r="r" b="b" t="t" l="l"/>
              <a:pathLst>
                <a:path h="237732" w="2048154">
                  <a:moveTo>
                    <a:pt x="99554" y="0"/>
                  </a:moveTo>
                  <a:lnTo>
                    <a:pt x="1948600" y="0"/>
                  </a:lnTo>
                  <a:cubicBezTo>
                    <a:pt x="2003583" y="0"/>
                    <a:pt x="2048154" y="44572"/>
                    <a:pt x="2048154" y="99554"/>
                  </a:cubicBezTo>
                  <a:lnTo>
                    <a:pt x="2048154" y="138177"/>
                  </a:lnTo>
                  <a:cubicBezTo>
                    <a:pt x="2048154" y="193160"/>
                    <a:pt x="2003583" y="237732"/>
                    <a:pt x="1948600" y="237732"/>
                  </a:cubicBezTo>
                  <a:lnTo>
                    <a:pt x="99554" y="237732"/>
                  </a:lnTo>
                  <a:cubicBezTo>
                    <a:pt x="44572" y="237732"/>
                    <a:pt x="0" y="193160"/>
                    <a:pt x="0" y="138177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2DCEE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048154" cy="2948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4399"/>
                </a:lnSpc>
                <a:spcBef>
                  <a:spcPct val="0"/>
                </a:spcBef>
              </a:pPr>
              <a:r>
                <a:rPr lang="en-US" b="true" sz="3142" spc="131" strike="noStrike" u="none">
                  <a:solidFill>
                    <a:srgbClr val="FFFFFF"/>
                  </a:solidFill>
                  <a:latin typeface="Saira Bold"/>
                  <a:ea typeface="Saira Bold"/>
                  <a:cs typeface="Saira Bold"/>
                  <a:sym typeface="Saira Bold"/>
                </a:rPr>
                <a:t>https://contraloria.uruapan.gob.mx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50323" y="3173841"/>
            <a:ext cx="5212208" cy="4517247"/>
          </a:xfrm>
          <a:custGeom>
            <a:avLst/>
            <a:gdLst/>
            <a:ahLst/>
            <a:cxnLst/>
            <a:rect r="r" b="b" t="t" l="l"/>
            <a:pathLst>
              <a:path h="4517247" w="5212208">
                <a:moveTo>
                  <a:pt x="0" y="0"/>
                </a:moveTo>
                <a:lnTo>
                  <a:pt x="5212208" y="0"/>
                </a:lnTo>
                <a:lnTo>
                  <a:pt x="5212208" y="4517247"/>
                </a:lnTo>
                <a:lnTo>
                  <a:pt x="0" y="451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629" t="-312010" r="-225962" b="-6273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6908" y="1683006"/>
            <a:ext cx="7974909" cy="1490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241"/>
              </a:lnSpc>
              <a:spcBef>
                <a:spcPct val="0"/>
              </a:spcBef>
            </a:pPr>
            <a:r>
              <a:rPr lang="en-US" sz="8743">
                <a:solidFill>
                  <a:srgbClr val="FFFFFF"/>
                </a:solidFill>
                <a:latin typeface="Pattanakarn Expanded"/>
                <a:ea typeface="Pattanakarn Expanded"/>
                <a:cs typeface="Pattanakarn Expanded"/>
                <a:sym typeface="Pattanakarn Expanded"/>
              </a:rPr>
              <a:t>Introducción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9579" y="3135741"/>
            <a:ext cx="9042742" cy="134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6"/>
              </a:lnSpc>
            </a:pPr>
            <a:r>
              <a:rPr lang="en-US" sz="2671" spc="85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De Conformidad con la LEY ORGÁNICA MUNICIPAL DEL ESTADO DE MICHOACÁN DE OCAMPO, en el  Artículo 79,  franciones VII y XIX.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991" y="4656033"/>
            <a:ext cx="9042742" cy="304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97"/>
              </a:lnSpc>
            </a:pPr>
            <a:r>
              <a:rPr lang="en-US" sz="2591" spc="82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Para un mejor servicio a la ciudadanía esta contraloría municipal tubo a bien integrar dentro de los buzones de quejas, denuncias y sugerencias , un código QR y un link, para realizar de manera digital las quejas, denuncias y sugerencias, en contra de cualquier funcionario y/o trabajador de la administración municipal, en donde encuentren descortesías,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51219" y="1975260"/>
            <a:ext cx="6251386" cy="101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19"/>
              </a:lnSpc>
              <a:spcBef>
                <a:spcPct val="0"/>
              </a:spcBef>
            </a:pPr>
            <a:r>
              <a:rPr lang="en-US" b="true" sz="2942" spc="123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BUZÓN DE QUEJAS</a:t>
            </a:r>
            <a:r>
              <a:rPr lang="en-US" b="true" sz="2942" spc="123" strike="noStrike" u="none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, DENUNCIAS Y SUGERENCIAS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42646">
            <a:off x="11914783" y="-115155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539547">
            <a:off x="14996830" y="8046346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273587" y="2186256"/>
            <a:ext cx="1862910" cy="2494298"/>
          </a:xfrm>
          <a:custGeom>
            <a:avLst/>
            <a:gdLst/>
            <a:ahLst/>
            <a:cxnLst/>
            <a:rect r="r" b="b" t="t" l="l"/>
            <a:pathLst>
              <a:path h="2494298" w="1862910">
                <a:moveTo>
                  <a:pt x="0" y="0"/>
                </a:moveTo>
                <a:lnTo>
                  <a:pt x="1862910" y="0"/>
                </a:lnTo>
                <a:lnTo>
                  <a:pt x="1862910" y="2494299"/>
                </a:lnTo>
                <a:lnTo>
                  <a:pt x="0" y="249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4289" y="2135863"/>
            <a:ext cx="1391629" cy="2544692"/>
          </a:xfrm>
          <a:custGeom>
            <a:avLst/>
            <a:gdLst/>
            <a:ahLst/>
            <a:cxnLst/>
            <a:rect r="r" b="b" t="t" l="l"/>
            <a:pathLst>
              <a:path h="2544692" w="1391629">
                <a:moveTo>
                  <a:pt x="0" y="0"/>
                </a:moveTo>
                <a:lnTo>
                  <a:pt x="1391629" y="0"/>
                </a:lnTo>
                <a:lnTo>
                  <a:pt x="1391629" y="2544692"/>
                </a:lnTo>
                <a:lnTo>
                  <a:pt x="0" y="2544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544" r="0" b="-954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87792" y="3592481"/>
            <a:ext cx="2667363" cy="1551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85"/>
              </a:lnSpc>
              <a:spcBef>
                <a:spcPct val="0"/>
              </a:spcBef>
            </a:pPr>
            <a:r>
              <a:rPr lang="en-US" sz="9061">
                <a:solidFill>
                  <a:srgbClr val="F5E8DA"/>
                </a:solidFill>
                <a:latin typeface="Saira Extra-Light"/>
                <a:ea typeface="Saira Extra-Light"/>
                <a:cs typeface="Saira Extra-Light"/>
                <a:sym typeface="Saira Extra-Light"/>
              </a:rPr>
              <a:t>03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518198" y="4996988"/>
            <a:ext cx="3570471" cy="2677853"/>
          </a:xfrm>
          <a:custGeom>
            <a:avLst/>
            <a:gdLst/>
            <a:ahLst/>
            <a:cxnLst/>
            <a:rect r="r" b="b" t="t" l="l"/>
            <a:pathLst>
              <a:path h="2677853" w="3570471">
                <a:moveTo>
                  <a:pt x="0" y="0"/>
                </a:moveTo>
                <a:lnTo>
                  <a:pt x="3570471" y="0"/>
                </a:lnTo>
                <a:lnTo>
                  <a:pt x="3570471" y="2677853"/>
                </a:lnTo>
                <a:lnTo>
                  <a:pt x="0" y="267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42" t="-7050" r="-2546" b="-15464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63975" y="3944357"/>
            <a:ext cx="3771267" cy="2828450"/>
          </a:xfrm>
          <a:custGeom>
            <a:avLst/>
            <a:gdLst/>
            <a:ahLst/>
            <a:cxnLst/>
            <a:rect r="r" b="b" t="t" l="l"/>
            <a:pathLst>
              <a:path h="2828450" w="3771267">
                <a:moveTo>
                  <a:pt x="0" y="0"/>
                </a:moveTo>
                <a:lnTo>
                  <a:pt x="3771267" y="0"/>
                </a:lnTo>
                <a:lnTo>
                  <a:pt x="3771267" y="2828450"/>
                </a:lnTo>
                <a:lnTo>
                  <a:pt x="0" y="2828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6480" y="584844"/>
            <a:ext cx="1795619" cy="1551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85"/>
              </a:lnSpc>
              <a:spcBef>
                <a:spcPct val="0"/>
              </a:spcBef>
            </a:pPr>
            <a:r>
              <a:rPr lang="en-US" sz="9061">
                <a:solidFill>
                  <a:srgbClr val="F5E8DA"/>
                </a:solidFill>
                <a:latin typeface="Saira Extra-Light"/>
                <a:ea typeface="Saira Extra-Light"/>
                <a:cs typeface="Saira Extra-Light"/>
                <a:sym typeface="Saira Extra-Light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41447" y="2546974"/>
            <a:ext cx="2547552" cy="1551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85"/>
              </a:lnSpc>
              <a:spcBef>
                <a:spcPct val="0"/>
              </a:spcBef>
            </a:pPr>
            <a:r>
              <a:rPr lang="en-US" sz="9061">
                <a:solidFill>
                  <a:srgbClr val="F5E8DA"/>
                </a:solidFill>
                <a:latin typeface="Saira Extra-Light"/>
                <a:ea typeface="Saira Extra-Light"/>
                <a:cs typeface="Saira Extra-Light"/>
                <a:sym typeface="Saira Extra-Light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480" y="4968413"/>
            <a:ext cx="4833470" cy="802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31"/>
              </a:lnSpc>
            </a:pPr>
            <a:r>
              <a:rPr lang="en-US" sz="2393" spc="76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Ubicación de el buzón de quejas, denuncias y sugerencias</a:t>
            </a:r>
            <a:r>
              <a:rPr lang="en-US" sz="2393" spc="76" strike="noStrike" u="none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28579" y="6769338"/>
            <a:ext cx="4833470" cy="153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6"/>
              </a:lnSpc>
            </a:pPr>
            <a:r>
              <a:rPr lang="en-US" sz="2293" spc="73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Realizar la queja de manera escrita e ingresar la l buzón, o ingresar al link o mediante el código QR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23901" y="7867403"/>
            <a:ext cx="5101129" cy="222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79"/>
              </a:lnSpc>
            </a:pPr>
            <a:r>
              <a:rPr lang="en-US" sz="2207" spc="70">
                <a:solidFill>
                  <a:srgbClr val="FFFFFF"/>
                </a:solidFill>
                <a:latin typeface="Saira Light"/>
                <a:ea typeface="Saira Light"/>
                <a:cs typeface="Saira Light"/>
                <a:sym typeface="Saira Light"/>
              </a:rPr>
              <a:t>Se genera folio y se redacta la queja, la cual da inicio para su investigación dentro de las normas y tiempo señalados por la ley, dándole premura según corresponda  el señalamiento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42646">
            <a:off x="10036506" y="-1629474"/>
            <a:ext cx="10761175" cy="5286427"/>
          </a:xfrm>
          <a:custGeom>
            <a:avLst/>
            <a:gdLst/>
            <a:ahLst/>
            <a:cxnLst/>
            <a:rect r="r" b="b" t="t" l="l"/>
            <a:pathLst>
              <a:path h="5286427" w="10761175">
                <a:moveTo>
                  <a:pt x="0" y="0"/>
                </a:moveTo>
                <a:lnTo>
                  <a:pt x="10761174" y="0"/>
                </a:lnTo>
                <a:lnTo>
                  <a:pt x="10761174" y="5286427"/>
                </a:lnTo>
                <a:lnTo>
                  <a:pt x="0" y="5286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317646">
            <a:off x="3572628" y="4915664"/>
            <a:ext cx="14660083" cy="7201766"/>
          </a:xfrm>
          <a:custGeom>
            <a:avLst/>
            <a:gdLst/>
            <a:ahLst/>
            <a:cxnLst/>
            <a:rect r="r" b="b" t="t" l="l"/>
            <a:pathLst>
              <a:path h="7201766" w="14660083">
                <a:moveTo>
                  <a:pt x="0" y="0"/>
                </a:moveTo>
                <a:lnTo>
                  <a:pt x="14660083" y="0"/>
                </a:lnTo>
                <a:lnTo>
                  <a:pt x="14660083" y="7201766"/>
                </a:lnTo>
                <a:lnTo>
                  <a:pt x="0" y="7201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131360" y="1850853"/>
            <a:ext cx="6961966" cy="6988172"/>
          </a:xfrm>
          <a:custGeom>
            <a:avLst/>
            <a:gdLst/>
            <a:ahLst/>
            <a:cxnLst/>
            <a:rect r="r" b="b" t="t" l="l"/>
            <a:pathLst>
              <a:path h="6988172" w="6961966">
                <a:moveTo>
                  <a:pt x="0" y="0"/>
                </a:moveTo>
                <a:lnTo>
                  <a:pt x="6961967" y="0"/>
                </a:lnTo>
                <a:lnTo>
                  <a:pt x="6961967" y="6988172"/>
                </a:lnTo>
                <a:lnTo>
                  <a:pt x="0" y="698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902761" y="1028700"/>
            <a:ext cx="4443258" cy="8228256"/>
          </a:xfrm>
          <a:custGeom>
            <a:avLst/>
            <a:gdLst/>
            <a:ahLst/>
            <a:cxnLst/>
            <a:rect r="r" b="b" t="t" l="l"/>
            <a:pathLst>
              <a:path h="8228256" w="4443258">
                <a:moveTo>
                  <a:pt x="0" y="0"/>
                </a:moveTo>
                <a:lnTo>
                  <a:pt x="4443258" y="0"/>
                </a:lnTo>
                <a:lnTo>
                  <a:pt x="4443258" y="8228256"/>
                </a:lnTo>
                <a:lnTo>
                  <a:pt x="0" y="822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94738" y="4149130"/>
            <a:ext cx="3118592" cy="3155441"/>
          </a:xfrm>
          <a:custGeom>
            <a:avLst/>
            <a:gdLst/>
            <a:ahLst/>
            <a:cxnLst/>
            <a:rect r="r" b="b" t="t" l="l"/>
            <a:pathLst>
              <a:path h="3155441" w="3118592">
                <a:moveTo>
                  <a:pt x="0" y="0"/>
                </a:moveTo>
                <a:lnTo>
                  <a:pt x="3118592" y="0"/>
                </a:lnTo>
                <a:lnTo>
                  <a:pt x="3118592" y="3155441"/>
                </a:lnTo>
                <a:lnTo>
                  <a:pt x="0" y="31554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5722" r="0" b="-6854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94566" y="1216863"/>
            <a:ext cx="7833147" cy="156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157"/>
              </a:lnSpc>
            </a:pPr>
            <a:r>
              <a:rPr lang="en-US" b="true" sz="3079" spc="98">
                <a:solidFill>
                  <a:srgbClr val="F5E8DA"/>
                </a:solidFill>
                <a:latin typeface="Saira Bold"/>
                <a:ea typeface="Saira Bold"/>
                <a:cs typeface="Saira Bold"/>
                <a:sym typeface="Saira Bold"/>
              </a:rPr>
              <a:t>Al ingresar automáticamente se les genera el folio, con el manejo de privacidad en los datos personales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0028" y="934878"/>
            <a:ext cx="781467" cy="2074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84"/>
              </a:lnSpc>
              <a:spcBef>
                <a:spcPct val="0"/>
              </a:spcBef>
            </a:pPr>
            <a:r>
              <a:rPr lang="en-US" b="true" sz="12060">
                <a:solidFill>
                  <a:srgbClr val="72DCEE"/>
                </a:solidFill>
                <a:latin typeface="Saira Bold"/>
                <a:ea typeface="Saira Bold"/>
                <a:cs typeface="Saira Bold"/>
                <a:sym typeface="Saira Bol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42646">
            <a:off x="12881963" y="-1109525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849364">
            <a:off x="12578151" y="8724166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131360" y="1850853"/>
            <a:ext cx="6961966" cy="6988172"/>
          </a:xfrm>
          <a:custGeom>
            <a:avLst/>
            <a:gdLst/>
            <a:ahLst/>
            <a:cxnLst/>
            <a:rect r="r" b="b" t="t" l="l"/>
            <a:pathLst>
              <a:path h="6988172" w="6961966">
                <a:moveTo>
                  <a:pt x="0" y="0"/>
                </a:moveTo>
                <a:lnTo>
                  <a:pt x="6961967" y="0"/>
                </a:lnTo>
                <a:lnTo>
                  <a:pt x="6961967" y="6988172"/>
                </a:lnTo>
                <a:lnTo>
                  <a:pt x="0" y="698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672211" y="870930"/>
            <a:ext cx="5937399" cy="8150824"/>
          </a:xfrm>
          <a:custGeom>
            <a:avLst/>
            <a:gdLst/>
            <a:ahLst/>
            <a:cxnLst/>
            <a:rect r="r" b="b" t="t" l="l"/>
            <a:pathLst>
              <a:path h="8150824" w="5937399">
                <a:moveTo>
                  <a:pt x="0" y="0"/>
                </a:moveTo>
                <a:lnTo>
                  <a:pt x="5937400" y="0"/>
                </a:lnTo>
                <a:lnTo>
                  <a:pt x="5937400" y="8150824"/>
                </a:lnTo>
                <a:lnTo>
                  <a:pt x="0" y="8150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377" b="-5852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68168" y="4101505"/>
            <a:ext cx="6236867" cy="1054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30"/>
              </a:lnSpc>
            </a:pPr>
            <a:r>
              <a:rPr lang="en-US" b="true" sz="3133" spc="100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Datos del servidor Público Denunciado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5533" y="3475018"/>
            <a:ext cx="781467" cy="2074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84"/>
              </a:lnSpc>
              <a:spcBef>
                <a:spcPct val="0"/>
              </a:spcBef>
            </a:pPr>
            <a:r>
              <a:rPr lang="en-US" b="true" sz="12060">
                <a:gradFill>
                  <a:gsLst>
                    <a:gs pos="0">
                      <a:srgbClr val="92FEFE">
                        <a:alpha val="100000"/>
                      </a:srgbClr>
                    </a:gs>
                    <a:gs pos="100000">
                      <a:srgbClr val="3894BB">
                        <a:alpha val="100000"/>
                      </a:srgbClr>
                    </a:gs>
                  </a:gsLst>
                  <a:lin ang="5400000"/>
                </a:gradFill>
                <a:latin typeface="Saira Bold"/>
                <a:ea typeface="Saira Bold"/>
                <a:cs typeface="Saira Bold"/>
                <a:sym typeface="Saira Bold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42646">
            <a:off x="12881963" y="-1109525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849364">
            <a:off x="12578151" y="8724166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131360" y="1850853"/>
            <a:ext cx="6961966" cy="6988172"/>
          </a:xfrm>
          <a:custGeom>
            <a:avLst/>
            <a:gdLst/>
            <a:ahLst/>
            <a:cxnLst/>
            <a:rect r="r" b="b" t="t" l="l"/>
            <a:pathLst>
              <a:path h="6988172" w="6961966">
                <a:moveTo>
                  <a:pt x="0" y="0"/>
                </a:moveTo>
                <a:lnTo>
                  <a:pt x="6961967" y="0"/>
                </a:lnTo>
                <a:lnTo>
                  <a:pt x="6961967" y="6988172"/>
                </a:lnTo>
                <a:lnTo>
                  <a:pt x="0" y="698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018173" y="977813"/>
            <a:ext cx="5421736" cy="8079627"/>
          </a:xfrm>
          <a:custGeom>
            <a:avLst/>
            <a:gdLst/>
            <a:ahLst/>
            <a:cxnLst/>
            <a:rect r="r" b="b" t="t" l="l"/>
            <a:pathLst>
              <a:path h="8079627" w="5421736">
                <a:moveTo>
                  <a:pt x="0" y="0"/>
                </a:moveTo>
                <a:lnTo>
                  <a:pt x="5421736" y="0"/>
                </a:lnTo>
                <a:lnTo>
                  <a:pt x="5421736" y="8079626"/>
                </a:lnTo>
                <a:lnTo>
                  <a:pt x="0" y="8079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796" r="0" b="-3768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5686" y="4397041"/>
            <a:ext cx="7480799" cy="18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911"/>
              </a:lnSpc>
            </a:pPr>
            <a:r>
              <a:rPr lang="en-US" b="true" sz="3638" spc="116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Hechos o Motivos de la Queja, con la opción de cargar evidencia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7966" y="4160774"/>
            <a:ext cx="781467" cy="2074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84"/>
              </a:lnSpc>
              <a:spcBef>
                <a:spcPct val="0"/>
              </a:spcBef>
            </a:pPr>
            <a:r>
              <a:rPr lang="en-US" sz="12060">
                <a:gradFill>
                  <a:gsLst>
                    <a:gs pos="0">
                      <a:srgbClr val="92FEFE">
                        <a:alpha val="100000"/>
                      </a:srgbClr>
                    </a:gs>
                    <a:gs pos="100000">
                      <a:srgbClr val="3894BB">
                        <a:alpha val="100000"/>
                      </a:srgbClr>
                    </a:gs>
                  </a:gsLst>
                  <a:lin ang="5400000"/>
                </a:gradFill>
                <a:latin typeface="Saira"/>
                <a:ea typeface="Saira"/>
                <a:cs typeface="Saira"/>
                <a:sym typeface="Saira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81374">
                <a:alpha val="100000"/>
              </a:srgbClr>
            </a:gs>
            <a:gs pos="100000">
              <a:srgbClr val="1D0840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6953">
            <a:off x="3723230" y="-1804579"/>
            <a:ext cx="15512013" cy="8094450"/>
          </a:xfrm>
          <a:custGeom>
            <a:avLst/>
            <a:gdLst/>
            <a:ahLst/>
            <a:cxnLst/>
            <a:rect r="r" b="b" t="t" l="l"/>
            <a:pathLst>
              <a:path h="8094450" w="15512013">
                <a:moveTo>
                  <a:pt x="0" y="0"/>
                </a:moveTo>
                <a:lnTo>
                  <a:pt x="15512013" y="0"/>
                </a:lnTo>
                <a:lnTo>
                  <a:pt x="15512013" y="8094450"/>
                </a:lnTo>
                <a:lnTo>
                  <a:pt x="0" y="8094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94653" y="1589165"/>
            <a:ext cx="1306961" cy="1306961"/>
          </a:xfrm>
          <a:custGeom>
            <a:avLst/>
            <a:gdLst/>
            <a:ahLst/>
            <a:cxnLst/>
            <a:rect r="r" b="b" t="t" l="l"/>
            <a:pathLst>
              <a:path h="1306961" w="1306961">
                <a:moveTo>
                  <a:pt x="0" y="0"/>
                </a:moveTo>
                <a:lnTo>
                  <a:pt x="1306962" y="0"/>
                </a:lnTo>
                <a:lnTo>
                  <a:pt x="1306962" y="1306961"/>
                </a:lnTo>
                <a:lnTo>
                  <a:pt x="0" y="1306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562508" y="8229286"/>
            <a:ext cx="1306961" cy="1306961"/>
          </a:xfrm>
          <a:custGeom>
            <a:avLst/>
            <a:gdLst/>
            <a:ahLst/>
            <a:cxnLst/>
            <a:rect r="r" b="b" t="t" l="l"/>
            <a:pathLst>
              <a:path h="1306961" w="1306961">
                <a:moveTo>
                  <a:pt x="0" y="0"/>
                </a:moveTo>
                <a:lnTo>
                  <a:pt x="1306962" y="0"/>
                </a:lnTo>
                <a:lnTo>
                  <a:pt x="1306962" y="1306961"/>
                </a:lnTo>
                <a:lnTo>
                  <a:pt x="0" y="1306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1242646">
            <a:off x="2173876" y="2243717"/>
            <a:ext cx="13940247" cy="6848146"/>
          </a:xfrm>
          <a:custGeom>
            <a:avLst/>
            <a:gdLst/>
            <a:ahLst/>
            <a:cxnLst/>
            <a:rect r="r" b="b" t="t" l="l"/>
            <a:pathLst>
              <a:path h="6848146" w="13940247">
                <a:moveTo>
                  <a:pt x="0" y="0"/>
                </a:moveTo>
                <a:lnTo>
                  <a:pt x="13940248" y="0"/>
                </a:lnTo>
                <a:lnTo>
                  <a:pt x="13940248" y="6848146"/>
                </a:lnTo>
                <a:lnTo>
                  <a:pt x="0" y="684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91712" y="1972137"/>
            <a:ext cx="7129174" cy="7564111"/>
          </a:xfrm>
          <a:custGeom>
            <a:avLst/>
            <a:gdLst/>
            <a:ahLst/>
            <a:cxnLst/>
            <a:rect r="r" b="b" t="t" l="l"/>
            <a:pathLst>
              <a:path h="7564111" w="7129174">
                <a:moveTo>
                  <a:pt x="0" y="0"/>
                </a:moveTo>
                <a:lnTo>
                  <a:pt x="7129174" y="0"/>
                </a:lnTo>
                <a:lnTo>
                  <a:pt x="7129174" y="7564110"/>
                </a:lnTo>
                <a:lnTo>
                  <a:pt x="0" y="75641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26873" y="1972137"/>
            <a:ext cx="5947282" cy="7564111"/>
          </a:xfrm>
          <a:custGeom>
            <a:avLst/>
            <a:gdLst/>
            <a:ahLst/>
            <a:cxnLst/>
            <a:rect r="r" b="b" t="t" l="l"/>
            <a:pathLst>
              <a:path h="7564111" w="5947282">
                <a:moveTo>
                  <a:pt x="0" y="0"/>
                </a:moveTo>
                <a:lnTo>
                  <a:pt x="5947282" y="0"/>
                </a:lnTo>
                <a:lnTo>
                  <a:pt x="5947282" y="7564110"/>
                </a:lnTo>
                <a:lnTo>
                  <a:pt x="0" y="7564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70999" y="215902"/>
            <a:ext cx="6236867" cy="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525"/>
              </a:lnSpc>
            </a:pPr>
            <a:r>
              <a:rPr lang="en-US" b="true" sz="4833" spc="154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Formatos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2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539547">
            <a:off x="-913151" y="-1147095"/>
            <a:ext cx="7489719" cy="3679324"/>
          </a:xfrm>
          <a:custGeom>
            <a:avLst/>
            <a:gdLst/>
            <a:ahLst/>
            <a:cxnLst/>
            <a:rect r="r" b="b" t="t" l="l"/>
            <a:pathLst>
              <a:path h="3679324" w="7489719">
                <a:moveTo>
                  <a:pt x="0" y="0"/>
                </a:moveTo>
                <a:lnTo>
                  <a:pt x="7489719" y="0"/>
                </a:lnTo>
                <a:lnTo>
                  <a:pt x="7489719" y="3679324"/>
                </a:lnTo>
                <a:lnTo>
                  <a:pt x="0" y="36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47698" y="8758461"/>
            <a:ext cx="7489719" cy="3679324"/>
          </a:xfrm>
          <a:custGeom>
            <a:avLst/>
            <a:gdLst/>
            <a:ahLst/>
            <a:cxnLst/>
            <a:rect r="r" b="b" t="t" l="l"/>
            <a:pathLst>
              <a:path h="3679324" w="7489719">
                <a:moveTo>
                  <a:pt x="0" y="0"/>
                </a:moveTo>
                <a:lnTo>
                  <a:pt x="7489719" y="0"/>
                </a:lnTo>
                <a:lnTo>
                  <a:pt x="7489719" y="3679324"/>
                </a:lnTo>
                <a:lnTo>
                  <a:pt x="0" y="367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66863" y="6597630"/>
            <a:ext cx="8033675" cy="3486939"/>
          </a:xfrm>
          <a:custGeom>
            <a:avLst/>
            <a:gdLst/>
            <a:ahLst/>
            <a:cxnLst/>
            <a:rect r="r" b="b" t="t" l="l"/>
            <a:pathLst>
              <a:path h="3486939" w="8033675">
                <a:moveTo>
                  <a:pt x="0" y="0"/>
                </a:moveTo>
                <a:lnTo>
                  <a:pt x="8033675" y="0"/>
                </a:lnTo>
                <a:lnTo>
                  <a:pt x="8033675" y="3486939"/>
                </a:lnTo>
                <a:lnTo>
                  <a:pt x="0" y="3486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9278" r="-96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6863" y="80301"/>
            <a:ext cx="3170715" cy="4227620"/>
          </a:xfrm>
          <a:custGeom>
            <a:avLst/>
            <a:gdLst/>
            <a:ahLst/>
            <a:cxnLst/>
            <a:rect r="r" b="b" t="t" l="l"/>
            <a:pathLst>
              <a:path h="4227620" w="3170715">
                <a:moveTo>
                  <a:pt x="0" y="0"/>
                </a:moveTo>
                <a:lnTo>
                  <a:pt x="3170715" y="0"/>
                </a:lnTo>
                <a:lnTo>
                  <a:pt x="3170715" y="4227620"/>
                </a:lnTo>
                <a:lnTo>
                  <a:pt x="0" y="4227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10632" y="1403722"/>
            <a:ext cx="3610458" cy="4813944"/>
          </a:xfrm>
          <a:custGeom>
            <a:avLst/>
            <a:gdLst/>
            <a:ahLst/>
            <a:cxnLst/>
            <a:rect r="r" b="b" t="t" l="l"/>
            <a:pathLst>
              <a:path h="4813944" w="3610458">
                <a:moveTo>
                  <a:pt x="0" y="0"/>
                </a:moveTo>
                <a:lnTo>
                  <a:pt x="3610458" y="0"/>
                </a:lnTo>
                <a:lnTo>
                  <a:pt x="3610458" y="4813944"/>
                </a:lnTo>
                <a:lnTo>
                  <a:pt x="0" y="4813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222614" y="1714946"/>
            <a:ext cx="7247363" cy="91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6"/>
              </a:lnSpc>
            </a:pPr>
            <a:r>
              <a:rPr lang="en-US" b="true" sz="2693" spc="86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Regular el actuar de los servidores y prestadores de servicio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21134" y="3511331"/>
            <a:ext cx="7247363" cy="91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6"/>
              </a:lnSpc>
            </a:pPr>
            <a:r>
              <a:rPr lang="en-US" b="true" sz="2693" spc="86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Dar confianza a los ciudadanos, ante la realización de los tramites y servicios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22614" y="5509901"/>
            <a:ext cx="7247363" cy="136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6"/>
              </a:lnSpc>
            </a:pPr>
            <a:r>
              <a:rPr lang="en-US" b="true" sz="2693" spc="86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Forma accesible para los ciudadanos al realizar su queja, con 20 buzones instalados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22614" y="7893016"/>
            <a:ext cx="7247363" cy="136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6"/>
              </a:lnSpc>
            </a:pPr>
            <a:r>
              <a:rPr lang="en-US" b="true" sz="2693" spc="86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Cercanía con la ciudadanía, que implica cambiar en la eficiencia y eficacia, de los servicios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21090" y="260774"/>
            <a:ext cx="2637051" cy="642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108"/>
              </a:lnSpc>
            </a:pPr>
            <a:r>
              <a:rPr lang="en-US" b="true" sz="3783" spc="121">
                <a:gradFill>
                  <a:gsLst>
                    <a:gs pos="0">
                      <a:srgbClr val="92FEFE">
                        <a:alpha val="100000"/>
                      </a:srgbClr>
                    </a:gs>
                    <a:gs pos="100000">
                      <a:srgbClr val="3894BB">
                        <a:alpha val="100000"/>
                      </a:srgbClr>
                    </a:gs>
                  </a:gsLst>
                  <a:lin ang="5400000"/>
                </a:gradFill>
                <a:latin typeface="Saira Bold"/>
                <a:ea typeface="Saira Bold"/>
                <a:cs typeface="Saira Bold"/>
                <a:sym typeface="Saira Bold"/>
              </a:rPr>
              <a:t>ALCANCES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499" r="0" b="-3499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25349" y="6236331"/>
            <a:ext cx="7624175" cy="2351564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1242646">
            <a:off x="3587253" y="-44864"/>
            <a:ext cx="13940247" cy="6848146"/>
          </a:xfrm>
          <a:custGeom>
            <a:avLst/>
            <a:gdLst/>
            <a:ahLst/>
            <a:cxnLst/>
            <a:rect r="r" b="b" t="t" l="l"/>
            <a:pathLst>
              <a:path h="6848146" w="13940247">
                <a:moveTo>
                  <a:pt x="0" y="0"/>
                </a:moveTo>
                <a:lnTo>
                  <a:pt x="13940248" y="0"/>
                </a:lnTo>
                <a:lnTo>
                  <a:pt x="13940248" y="6848147"/>
                </a:lnTo>
                <a:lnTo>
                  <a:pt x="0" y="6848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1242646">
            <a:off x="4577303" y="6593914"/>
            <a:ext cx="8062919" cy="3960909"/>
          </a:xfrm>
          <a:custGeom>
            <a:avLst/>
            <a:gdLst/>
            <a:ahLst/>
            <a:cxnLst/>
            <a:rect r="r" b="b" t="t" l="l"/>
            <a:pathLst>
              <a:path h="3960909" w="8062919">
                <a:moveTo>
                  <a:pt x="0" y="0"/>
                </a:moveTo>
                <a:lnTo>
                  <a:pt x="8062919" y="0"/>
                </a:lnTo>
                <a:lnTo>
                  <a:pt x="8062919" y="3960909"/>
                </a:lnTo>
                <a:lnTo>
                  <a:pt x="0" y="3960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DAG6jzpnCCc</dc:identifier>
  <dcterms:modified xsi:type="dcterms:W3CDTF">2011-08-01T06:04:30Z</dcterms:modified>
  <cp:revision>1</cp:revision>
  <dc:title>Presentación proyecto de inteligencia artificial tecnológico futurista celeste y negro </dc:title>
</cp:coreProperties>
</file>