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6858000" cy="9144000"/>
  <p:embeddedFontLst>
    <p:embeddedFont>
      <p:font typeface="Assistant" pitchFamily="2" charset="-79"/>
      <p:regular r:id="rId13"/>
    </p:embeddedFont>
    <p:embeddedFont>
      <p:font typeface="Assistant Bold" panose="020B0604020202020204" charset="-79"/>
      <p:regular r:id="rId14"/>
    </p:embeddedFont>
    <p:embeddedFont>
      <p:font typeface="Roca One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10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-235271" y="4565874"/>
            <a:ext cx="5902101" cy="7974702"/>
            <a:chOff x="0" y="0"/>
            <a:chExt cx="7869467" cy="1063293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7869467" cy="7869467"/>
            </a:xfrm>
            <a:custGeom>
              <a:avLst/>
              <a:gdLst/>
              <a:ahLst/>
              <a:cxnLst/>
              <a:rect l="l" t="t" r="r" b="b"/>
              <a:pathLst>
                <a:path w="7869467" h="7869467">
                  <a:moveTo>
                    <a:pt x="0" y="0"/>
                  </a:moveTo>
                  <a:lnTo>
                    <a:pt x="7869467" y="0"/>
                  </a:lnTo>
                  <a:lnTo>
                    <a:pt x="7869467" y="7869467"/>
                  </a:lnTo>
                  <a:lnTo>
                    <a:pt x="0" y="7869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Freeform 5"/>
            <p:cNvSpPr/>
            <p:nvPr/>
          </p:nvSpPr>
          <p:spPr>
            <a:xfrm>
              <a:off x="313695" y="6497867"/>
              <a:ext cx="7555772" cy="4135068"/>
            </a:xfrm>
            <a:custGeom>
              <a:avLst/>
              <a:gdLst/>
              <a:ahLst/>
              <a:cxnLst/>
              <a:rect l="l" t="t" r="r" b="b"/>
              <a:pathLst>
                <a:path w="7555772" h="4135068">
                  <a:moveTo>
                    <a:pt x="0" y="0"/>
                  </a:moveTo>
                  <a:lnTo>
                    <a:pt x="7555772" y="0"/>
                  </a:lnTo>
                  <a:lnTo>
                    <a:pt x="7555772" y="4135069"/>
                  </a:lnTo>
                  <a:lnTo>
                    <a:pt x="0" y="41350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</p:grpSp>
      <p:grpSp>
        <p:nvGrpSpPr>
          <p:cNvPr id="6" name="Group 6"/>
          <p:cNvGrpSpPr/>
          <p:nvPr/>
        </p:nvGrpSpPr>
        <p:grpSpPr>
          <a:xfrm rot="-10800000">
            <a:off x="12385899" y="-2268953"/>
            <a:ext cx="5902101" cy="7974702"/>
            <a:chOff x="0" y="0"/>
            <a:chExt cx="7869467" cy="10632936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7869467" cy="7869467"/>
            </a:xfrm>
            <a:custGeom>
              <a:avLst/>
              <a:gdLst/>
              <a:ahLst/>
              <a:cxnLst/>
              <a:rect l="l" t="t" r="r" b="b"/>
              <a:pathLst>
                <a:path w="7869467" h="7869467">
                  <a:moveTo>
                    <a:pt x="0" y="0"/>
                  </a:moveTo>
                  <a:lnTo>
                    <a:pt x="7869467" y="0"/>
                  </a:lnTo>
                  <a:lnTo>
                    <a:pt x="7869467" y="7869467"/>
                  </a:lnTo>
                  <a:lnTo>
                    <a:pt x="0" y="7869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8" name="Freeform 8"/>
            <p:cNvSpPr/>
            <p:nvPr/>
          </p:nvSpPr>
          <p:spPr>
            <a:xfrm>
              <a:off x="313695" y="6497867"/>
              <a:ext cx="7555772" cy="4135068"/>
            </a:xfrm>
            <a:custGeom>
              <a:avLst/>
              <a:gdLst/>
              <a:ahLst/>
              <a:cxnLst/>
              <a:rect l="l" t="t" r="r" b="b"/>
              <a:pathLst>
                <a:path w="7555772" h="4135068">
                  <a:moveTo>
                    <a:pt x="0" y="0"/>
                  </a:moveTo>
                  <a:lnTo>
                    <a:pt x="7555772" y="0"/>
                  </a:lnTo>
                  <a:lnTo>
                    <a:pt x="7555772" y="4135069"/>
                  </a:lnTo>
                  <a:lnTo>
                    <a:pt x="0" y="41350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9" name="Freeform 9"/>
          <p:cNvSpPr/>
          <p:nvPr/>
        </p:nvSpPr>
        <p:spPr>
          <a:xfrm>
            <a:off x="-2672315" y="-776716"/>
            <a:ext cx="4054948" cy="4114800"/>
          </a:xfrm>
          <a:custGeom>
            <a:avLst/>
            <a:gdLst/>
            <a:ahLst/>
            <a:cxnLst/>
            <a:rect l="l" t="t" r="r" b="b"/>
            <a:pathLst>
              <a:path w="4054948" h="4114800">
                <a:moveTo>
                  <a:pt x="0" y="0"/>
                </a:moveTo>
                <a:lnTo>
                  <a:pt x="4054948" y="0"/>
                </a:lnTo>
                <a:lnTo>
                  <a:pt x="405494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0" name="Freeform 10"/>
          <p:cNvSpPr/>
          <p:nvPr/>
        </p:nvSpPr>
        <p:spPr>
          <a:xfrm flipH="1" flipV="1">
            <a:off x="16884370" y="7044598"/>
            <a:ext cx="4054948" cy="4114800"/>
          </a:xfrm>
          <a:custGeom>
            <a:avLst/>
            <a:gdLst/>
            <a:ahLst/>
            <a:cxnLst/>
            <a:rect l="l" t="t" r="r" b="b"/>
            <a:pathLst>
              <a:path w="4054948" h="4114800">
                <a:moveTo>
                  <a:pt x="4054949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054949" y="0"/>
                </a:lnTo>
                <a:lnTo>
                  <a:pt x="4054949" y="411480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1" name="TextBox 11"/>
          <p:cNvSpPr txBox="1"/>
          <p:nvPr/>
        </p:nvSpPr>
        <p:spPr>
          <a:xfrm>
            <a:off x="11515310" y="8697344"/>
            <a:ext cx="5090674" cy="11790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8"/>
              </a:lnSpc>
            </a:pPr>
            <a:r>
              <a:rPr lang="en-US" sz="3078" spc="46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CONTRALORIA DEL GOBIERNO MUNICIPAL DE SALVADOR ESCALANTE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116324" y="4403949"/>
            <a:ext cx="12614431" cy="2903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650"/>
              </a:lnSpc>
            </a:pPr>
            <a:r>
              <a:rPr lang="en-US" sz="8321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LLEGA A TU COMUNIDAD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116324" y="2897852"/>
            <a:ext cx="10944323" cy="14270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646"/>
              </a:lnSpc>
            </a:pPr>
            <a:r>
              <a:rPr lang="en-US" sz="8318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LA TRANSPARENCIA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116324" y="1375934"/>
            <a:ext cx="8208766" cy="683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41"/>
              </a:lnSpc>
            </a:pPr>
            <a:r>
              <a:rPr lang="en-US" sz="5141" spc="77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CONTRALORIA ITINERANTE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29443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6449816" y="-511100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-6602986" y="1382026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0" y="0"/>
                </a:moveTo>
                <a:lnTo>
                  <a:pt x="8623491" y="0"/>
                </a:lnTo>
                <a:lnTo>
                  <a:pt x="8623491" y="8750775"/>
                </a:lnTo>
                <a:lnTo>
                  <a:pt x="0" y="87507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rot="-10800000">
            <a:off x="6125872" y="9311584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9"/>
                </a:lnTo>
                <a:lnTo>
                  <a:pt x="0" y="330347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2128902" y="4028842"/>
            <a:ext cx="15130398" cy="4612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60"/>
              </a:lnSpc>
            </a:pPr>
            <a:r>
              <a:rPr lang="en-US" sz="2900" b="1" spc="43">
                <a:solidFill>
                  <a:srgbClr val="0D1C38"/>
                </a:solidFill>
                <a:latin typeface="Assistant Bold"/>
                <a:ea typeface="Assistant Bold"/>
                <a:cs typeface="Assistant Bold"/>
                <a:sym typeface="Assistant Bold"/>
              </a:rPr>
              <a:t>Acercamiento directo a la ciudadanía</a:t>
            </a:r>
          </a:p>
          <a:p>
            <a:pPr algn="just">
              <a:lnSpc>
                <a:spcPts val="4060"/>
              </a:lnSpc>
            </a:pPr>
            <a:r>
              <a:rPr lang="en-US" sz="2900" spc="4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La presencia de la Contraloría en comunidades genera confianza inmediata y facilita el diálogo con sectores que antes no accedían a estos servicios.</a:t>
            </a:r>
          </a:p>
          <a:p>
            <a:pPr algn="just">
              <a:lnSpc>
                <a:spcPts val="4060"/>
              </a:lnSpc>
            </a:pPr>
            <a:r>
              <a:rPr lang="en-US" sz="2900" b="1" spc="43">
                <a:solidFill>
                  <a:srgbClr val="0D1C38"/>
                </a:solidFill>
                <a:latin typeface="Assistant Bold"/>
                <a:ea typeface="Assistant Bold"/>
                <a:cs typeface="Assistant Bold"/>
                <a:sym typeface="Assistant Bold"/>
              </a:rPr>
              <a:t>Mayor participación en temas de transparencia</a:t>
            </a:r>
          </a:p>
          <a:p>
            <a:pPr algn="just">
              <a:lnSpc>
                <a:spcPts val="4060"/>
              </a:lnSpc>
            </a:pPr>
            <a:r>
              <a:rPr lang="en-US" sz="2900" spc="4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Más personas reciben información clara sobre cómo presentar denuncias, consultar documentos públicos y ejercer su derecho a la información.</a:t>
            </a:r>
          </a:p>
          <a:p>
            <a:pPr algn="just">
              <a:lnSpc>
                <a:spcPts val="4060"/>
              </a:lnSpc>
            </a:pPr>
            <a:r>
              <a:rPr lang="en-US" sz="2900" b="1" spc="43">
                <a:solidFill>
                  <a:srgbClr val="0D1C38"/>
                </a:solidFill>
                <a:latin typeface="Assistant Bold"/>
                <a:ea typeface="Assistant Bold"/>
                <a:cs typeface="Assistant Bold"/>
                <a:sym typeface="Assistant Bold"/>
              </a:rPr>
              <a:t>Reducción de la brecha informativa</a:t>
            </a:r>
          </a:p>
          <a:p>
            <a:pPr algn="just">
              <a:lnSpc>
                <a:spcPts val="4060"/>
              </a:lnSpc>
            </a:pPr>
            <a:r>
              <a:rPr lang="en-US" sz="2900" spc="4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Las comunidades rurales ahora cuentan con orientación presencial, sin necesidad de trasladarse a la cabecera municipal o tener acceso digital.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998780" y="2323684"/>
            <a:ext cx="12290440" cy="1092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00"/>
              </a:lnSpc>
            </a:pPr>
            <a:r>
              <a:rPr lang="en-US" sz="950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Beneficios obtenidos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-235271" y="4565874"/>
            <a:ext cx="5902101" cy="7974702"/>
            <a:chOff x="0" y="0"/>
            <a:chExt cx="7869467" cy="1063293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7869467" cy="7869467"/>
            </a:xfrm>
            <a:custGeom>
              <a:avLst/>
              <a:gdLst/>
              <a:ahLst/>
              <a:cxnLst/>
              <a:rect l="l" t="t" r="r" b="b"/>
              <a:pathLst>
                <a:path w="7869467" h="7869467">
                  <a:moveTo>
                    <a:pt x="0" y="0"/>
                  </a:moveTo>
                  <a:lnTo>
                    <a:pt x="7869467" y="0"/>
                  </a:lnTo>
                  <a:lnTo>
                    <a:pt x="7869467" y="7869467"/>
                  </a:lnTo>
                  <a:lnTo>
                    <a:pt x="0" y="7869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Freeform 5"/>
            <p:cNvSpPr/>
            <p:nvPr/>
          </p:nvSpPr>
          <p:spPr>
            <a:xfrm>
              <a:off x="313695" y="6497867"/>
              <a:ext cx="7555772" cy="4135068"/>
            </a:xfrm>
            <a:custGeom>
              <a:avLst/>
              <a:gdLst/>
              <a:ahLst/>
              <a:cxnLst/>
              <a:rect l="l" t="t" r="r" b="b"/>
              <a:pathLst>
                <a:path w="7555772" h="4135068">
                  <a:moveTo>
                    <a:pt x="0" y="0"/>
                  </a:moveTo>
                  <a:lnTo>
                    <a:pt x="7555772" y="0"/>
                  </a:lnTo>
                  <a:lnTo>
                    <a:pt x="7555772" y="4135069"/>
                  </a:lnTo>
                  <a:lnTo>
                    <a:pt x="0" y="41350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</p:grpSp>
      <p:grpSp>
        <p:nvGrpSpPr>
          <p:cNvPr id="6" name="Group 6"/>
          <p:cNvGrpSpPr/>
          <p:nvPr/>
        </p:nvGrpSpPr>
        <p:grpSpPr>
          <a:xfrm rot="-10800000">
            <a:off x="12385899" y="-2268953"/>
            <a:ext cx="5902101" cy="7974702"/>
            <a:chOff x="0" y="0"/>
            <a:chExt cx="7869467" cy="10632936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7869467" cy="7869467"/>
            </a:xfrm>
            <a:custGeom>
              <a:avLst/>
              <a:gdLst/>
              <a:ahLst/>
              <a:cxnLst/>
              <a:rect l="l" t="t" r="r" b="b"/>
              <a:pathLst>
                <a:path w="7869467" h="7869467">
                  <a:moveTo>
                    <a:pt x="0" y="0"/>
                  </a:moveTo>
                  <a:lnTo>
                    <a:pt x="7869467" y="0"/>
                  </a:lnTo>
                  <a:lnTo>
                    <a:pt x="7869467" y="7869467"/>
                  </a:lnTo>
                  <a:lnTo>
                    <a:pt x="0" y="7869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8" name="Freeform 8"/>
            <p:cNvSpPr/>
            <p:nvPr/>
          </p:nvSpPr>
          <p:spPr>
            <a:xfrm>
              <a:off x="313695" y="6497867"/>
              <a:ext cx="7555772" cy="4135068"/>
            </a:xfrm>
            <a:custGeom>
              <a:avLst/>
              <a:gdLst/>
              <a:ahLst/>
              <a:cxnLst/>
              <a:rect l="l" t="t" r="r" b="b"/>
              <a:pathLst>
                <a:path w="7555772" h="4135068">
                  <a:moveTo>
                    <a:pt x="0" y="0"/>
                  </a:moveTo>
                  <a:lnTo>
                    <a:pt x="7555772" y="0"/>
                  </a:lnTo>
                  <a:lnTo>
                    <a:pt x="7555772" y="4135069"/>
                  </a:lnTo>
                  <a:lnTo>
                    <a:pt x="0" y="41350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9" name="Freeform 9"/>
          <p:cNvSpPr/>
          <p:nvPr/>
        </p:nvSpPr>
        <p:spPr>
          <a:xfrm>
            <a:off x="-2672315" y="-776716"/>
            <a:ext cx="4054948" cy="4114800"/>
          </a:xfrm>
          <a:custGeom>
            <a:avLst/>
            <a:gdLst/>
            <a:ahLst/>
            <a:cxnLst/>
            <a:rect l="l" t="t" r="r" b="b"/>
            <a:pathLst>
              <a:path w="4054948" h="4114800">
                <a:moveTo>
                  <a:pt x="0" y="0"/>
                </a:moveTo>
                <a:lnTo>
                  <a:pt x="4054948" y="0"/>
                </a:lnTo>
                <a:lnTo>
                  <a:pt x="405494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0" name="Freeform 10"/>
          <p:cNvSpPr/>
          <p:nvPr/>
        </p:nvSpPr>
        <p:spPr>
          <a:xfrm flipH="1" flipV="1">
            <a:off x="16884370" y="7044598"/>
            <a:ext cx="4054948" cy="4114800"/>
          </a:xfrm>
          <a:custGeom>
            <a:avLst/>
            <a:gdLst/>
            <a:ahLst/>
            <a:cxnLst/>
            <a:rect l="l" t="t" r="r" b="b"/>
            <a:pathLst>
              <a:path w="4054948" h="4114800">
                <a:moveTo>
                  <a:pt x="4054949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054949" y="0"/>
                </a:lnTo>
                <a:lnTo>
                  <a:pt x="4054949" y="411480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1" name="TextBox 11"/>
          <p:cNvSpPr txBox="1"/>
          <p:nvPr/>
        </p:nvSpPr>
        <p:spPr>
          <a:xfrm>
            <a:off x="2261184" y="1813648"/>
            <a:ext cx="10124715" cy="6175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181"/>
              </a:lnSpc>
            </a:pPr>
            <a:r>
              <a:rPr lang="en-US" sz="1432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POR SU ATENCIÓN GRACIAS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601951" y="8376673"/>
            <a:ext cx="7156434" cy="1652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27"/>
              </a:lnSpc>
            </a:pPr>
            <a:r>
              <a:rPr lang="en-US" sz="4327" spc="64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CONTRALORIA DEL GOBIERNO MUNICIPAL DE SALVADOR ESCALANTE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29443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6310046" y="-2312817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-6566078" y="3777148"/>
            <a:ext cx="10802852" cy="10962304"/>
          </a:xfrm>
          <a:custGeom>
            <a:avLst/>
            <a:gdLst/>
            <a:ahLst/>
            <a:cxnLst/>
            <a:rect l="l" t="t" r="r" b="b"/>
            <a:pathLst>
              <a:path w="10802852" h="10962304">
                <a:moveTo>
                  <a:pt x="0" y="0"/>
                </a:moveTo>
                <a:lnTo>
                  <a:pt x="10802852" y="0"/>
                </a:lnTo>
                <a:lnTo>
                  <a:pt x="10802852" y="10962304"/>
                </a:lnTo>
                <a:lnTo>
                  <a:pt x="0" y="109623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rot="-10800000">
            <a:off x="-3574150" y="-623039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7" y="0"/>
                </a:lnTo>
                <a:lnTo>
                  <a:pt x="6036257" y="3303478"/>
                </a:lnTo>
                <a:lnTo>
                  <a:pt x="0" y="330347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3202276" y="4489868"/>
            <a:ext cx="11883448" cy="35033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620"/>
              </a:lnSpc>
            </a:pP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• Política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pública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municipal para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acercar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transparencia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a las comunidades.</a:t>
            </a:r>
          </a:p>
          <a:p>
            <a:pPr algn="just">
              <a:lnSpc>
                <a:spcPts val="4620"/>
              </a:lnSpc>
            </a:pP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•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Acerca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los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servicios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de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vigilancia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y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rendición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de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cuentas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a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tenencias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, comunidades y colonias.</a:t>
            </a:r>
          </a:p>
          <a:p>
            <a:pPr algn="just">
              <a:lnSpc>
                <a:spcPts val="4620"/>
              </a:lnSpc>
            </a:pP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•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Descentraliza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la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Contraloría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Municipal y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atiende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directamente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en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territorio</a:t>
            </a:r>
            <a:r>
              <a:rPr lang="en-US" sz="3300" spc="49" dirty="0">
                <a:solidFill>
                  <a:srgbClr val="0E182F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977168" y="2342548"/>
            <a:ext cx="9884233" cy="1521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91"/>
              </a:lnSpc>
            </a:pPr>
            <a:r>
              <a:rPr lang="en-US" sz="7114">
                <a:solidFill>
                  <a:srgbClr val="0E182F"/>
                </a:solidFill>
                <a:latin typeface="Roca One"/>
                <a:ea typeface="Roca One"/>
                <a:cs typeface="Roca One"/>
                <a:sym typeface="Roca One"/>
              </a:rPr>
              <a:t>¿Que es la contraloria itinerante?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28700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6310046" y="-2312817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-6630940" y="3864288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0" y="0"/>
                </a:moveTo>
                <a:lnTo>
                  <a:pt x="8623491" y="0"/>
                </a:lnTo>
                <a:lnTo>
                  <a:pt x="8623491" y="8750775"/>
                </a:lnTo>
                <a:lnTo>
                  <a:pt x="0" y="87507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rot="-10800000">
            <a:off x="6125872" y="9311584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9"/>
                </a:lnTo>
                <a:lnTo>
                  <a:pt x="0" y="330347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3096238" y="4678309"/>
            <a:ext cx="12868119" cy="3462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89"/>
              </a:lnSpc>
            </a:pPr>
            <a:r>
              <a:rPr lang="en-US" sz="3277" spc="49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El proyecto surge debido a la dispersión geográfica del municipio y las dificultades que enfrentan las comunidades rurales para acceder a información pública, presentar denuncias o recibir orientación en temas de transparencia. La centralización de los servicios en la cabecera municipal limita la participación ciudadana.</a:t>
            </a:r>
          </a:p>
          <a:p>
            <a:pPr algn="just">
              <a:lnSpc>
                <a:spcPts val="4589"/>
              </a:lnSpc>
            </a:pPr>
            <a:endParaRPr lang="en-US" sz="3277" spc="49">
              <a:solidFill>
                <a:srgbClr val="0D1C38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34227" y="2021700"/>
            <a:ext cx="11619546" cy="1981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60"/>
              </a:lnSpc>
            </a:pPr>
            <a:r>
              <a:rPr lang="en-US" sz="920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¿Por qué surge  el proyecto?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757826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4744625" y="1536225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 rot="-10800000">
            <a:off x="-3018128" y="8635261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8"/>
                </a:lnTo>
                <a:lnTo>
                  <a:pt x="0" y="330347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TextBox 8"/>
          <p:cNvSpPr txBox="1"/>
          <p:nvPr/>
        </p:nvSpPr>
        <p:spPr>
          <a:xfrm>
            <a:off x="1633392" y="4730814"/>
            <a:ext cx="12820629" cy="2291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05091" lvl="1" indent="-352545" algn="just">
              <a:lnSpc>
                <a:spcPts val="4572"/>
              </a:lnSpc>
              <a:buFont typeface="Arial"/>
              <a:buChar char="•"/>
            </a:pPr>
            <a:r>
              <a:rPr lang="en-US" sz="3265" spc="48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Lleva físicamente los servicios de contraloría a las comunidades.</a:t>
            </a:r>
          </a:p>
          <a:p>
            <a:pPr marL="705091" lvl="1" indent="-352545" algn="just">
              <a:lnSpc>
                <a:spcPts val="4572"/>
              </a:lnSpc>
              <a:buFont typeface="Arial"/>
              <a:buChar char="•"/>
            </a:pPr>
            <a:r>
              <a:rPr lang="en-US" sz="3265" spc="48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 Modelo itinerante único a nivel municipal.</a:t>
            </a:r>
          </a:p>
          <a:p>
            <a:pPr marL="705091" lvl="1" indent="-352545" algn="just">
              <a:lnSpc>
                <a:spcPts val="4572"/>
              </a:lnSpc>
              <a:buFont typeface="Arial"/>
              <a:buChar char="•"/>
            </a:pPr>
            <a:r>
              <a:rPr lang="en-US" sz="3265" spc="48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 Promueve participación ciudadana directa.</a:t>
            </a:r>
          </a:p>
          <a:p>
            <a:pPr marL="705091" lvl="1" indent="-352545" algn="just">
              <a:lnSpc>
                <a:spcPts val="4572"/>
              </a:lnSpc>
              <a:buFont typeface="Arial"/>
              <a:buChar char="•"/>
            </a:pPr>
            <a:r>
              <a:rPr lang="en-US" sz="3265" spc="48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 Apuesta por la educación cívica y el acompañamiento.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27305" y="2270888"/>
            <a:ext cx="12737454" cy="903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358"/>
              </a:lnSpc>
            </a:pPr>
            <a:r>
              <a:rPr lang="en-US" sz="7947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Innovacion del proyecto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748586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6707793" y="2116721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-7892228" y="0"/>
            <a:ext cx="8921671" cy="9053357"/>
          </a:xfrm>
          <a:custGeom>
            <a:avLst/>
            <a:gdLst/>
            <a:ahLst/>
            <a:cxnLst/>
            <a:rect l="l" t="t" r="r" b="b"/>
            <a:pathLst>
              <a:path w="8921671" h="9053357">
                <a:moveTo>
                  <a:pt x="0" y="0"/>
                </a:moveTo>
                <a:lnTo>
                  <a:pt x="8921671" y="0"/>
                </a:lnTo>
                <a:lnTo>
                  <a:pt x="8921671" y="9053357"/>
                </a:lnTo>
                <a:lnTo>
                  <a:pt x="0" y="905335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rot="-10800000">
            <a:off x="9144000" y="-1590926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8"/>
                </a:lnTo>
                <a:lnTo>
                  <a:pt x="0" y="330347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2388148" y="4460003"/>
            <a:ext cx="12547052" cy="2323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12470" lvl="1" indent="-356235" algn="just">
              <a:lnSpc>
                <a:spcPts val="4620"/>
              </a:lnSpc>
              <a:buFont typeface="Arial"/>
              <a:buChar char="•"/>
            </a:pP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Fomentar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la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transparencia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en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todas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las comunidades.</a:t>
            </a:r>
          </a:p>
          <a:p>
            <a:pPr marL="712470" lvl="1" indent="-356235" algn="just">
              <a:lnSpc>
                <a:spcPts val="4620"/>
              </a:lnSpc>
              <a:buFont typeface="Arial"/>
              <a:buChar char="•"/>
            </a:pP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Facilitar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la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denuncia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,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supervisión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y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acceso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a la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información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</a:p>
          <a:p>
            <a:pPr marL="712470" lvl="1" indent="-356235" algn="just">
              <a:lnSpc>
                <a:spcPts val="4620"/>
              </a:lnSpc>
              <a:buFont typeface="Arial"/>
              <a:buChar char="•"/>
            </a:pP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Capacitar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a la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ciudadanía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sobre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contraloría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social y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ética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pública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</a:p>
          <a:p>
            <a:pPr marL="712470" lvl="1" indent="-356235" algn="just">
              <a:lnSpc>
                <a:spcPts val="4620"/>
              </a:lnSpc>
              <a:buFont typeface="Arial"/>
              <a:buChar char="•"/>
            </a:pP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Reducir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brechas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de </a:t>
            </a:r>
            <a:r>
              <a:rPr lang="en-US" sz="3300" spc="49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acceso</a:t>
            </a:r>
            <a:r>
              <a:rPr lang="en-US" sz="3300" spc="49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entre cabecera y zonas rurales.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146184" y="2960278"/>
            <a:ext cx="13995631" cy="833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20"/>
              </a:lnSpc>
            </a:pPr>
            <a:r>
              <a:rPr lang="en-US" sz="740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Objetivos del programa: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29443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-6630940" y="3864288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0" y="0"/>
                </a:moveTo>
                <a:lnTo>
                  <a:pt x="8623491" y="0"/>
                </a:lnTo>
                <a:lnTo>
                  <a:pt x="8623491" y="8750775"/>
                </a:lnTo>
                <a:lnTo>
                  <a:pt x="0" y="87507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TextBox 7"/>
          <p:cNvSpPr txBox="1"/>
          <p:nvPr/>
        </p:nvSpPr>
        <p:spPr>
          <a:xfrm>
            <a:off x="2526738" y="3868521"/>
            <a:ext cx="11862719" cy="32328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83"/>
              </a:lnSpc>
            </a:pPr>
            <a:endParaRPr dirty="0"/>
          </a:p>
          <a:p>
            <a:pPr marL="660618" lvl="1" indent="-330309" algn="just">
              <a:lnSpc>
                <a:spcPts val="4283"/>
              </a:lnSpc>
              <a:buFont typeface="Arial"/>
              <a:buChar char="•"/>
            </a:pP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Conocimiento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sobre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funciones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de la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Contraloría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(antes/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después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).</a:t>
            </a:r>
          </a:p>
          <a:p>
            <a:pPr marL="660618" lvl="1" indent="-330309" algn="just">
              <a:lnSpc>
                <a:spcPts val="4283"/>
              </a:lnSpc>
              <a:buFont typeface="Arial"/>
              <a:buChar char="•"/>
            </a:pP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Percepción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ciudadana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sobre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transparencia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municipal.</a:t>
            </a:r>
          </a:p>
          <a:p>
            <a:pPr marL="660618" lvl="1" indent="-330309" algn="just">
              <a:lnSpc>
                <a:spcPts val="4283"/>
              </a:lnSpc>
              <a:buFont typeface="Arial"/>
              <a:buChar char="•"/>
            </a:pP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Número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de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denuncias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y solicitudes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durante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visitas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</a:p>
          <a:p>
            <a:pPr marL="660618" lvl="1" indent="-330309" algn="just">
              <a:lnSpc>
                <a:spcPts val="4283"/>
              </a:lnSpc>
              <a:buFont typeface="Arial"/>
              <a:buChar char="•"/>
            </a:pP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Participación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en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talleres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y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pláticas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</a:p>
          <a:p>
            <a:pPr marL="660618" lvl="1" indent="-330309" algn="just">
              <a:lnSpc>
                <a:spcPts val="4283"/>
              </a:lnSpc>
              <a:buFont typeface="Arial"/>
              <a:buChar char="•"/>
            </a:pP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Nivel de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satisfacción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con la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atención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  <a:r>
              <a:rPr lang="en-US" sz="3059" spc="45" dirty="0" err="1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brindada</a:t>
            </a:r>
            <a:r>
              <a:rPr lang="en-US" sz="3059" spc="45" dirty="0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992551" y="1848145"/>
            <a:ext cx="11963992" cy="18004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40"/>
              </a:lnSpc>
            </a:pPr>
            <a:r>
              <a:rPr lang="en-US" sz="8300" dirty="0" err="1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Indicadores</a:t>
            </a:r>
            <a:r>
              <a:rPr lang="en-US" sz="8300" dirty="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 de </a:t>
            </a:r>
            <a:r>
              <a:rPr lang="en-US" sz="8300" dirty="0" err="1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percepción</a:t>
            </a:r>
            <a:r>
              <a:rPr lang="en-US" sz="8300" dirty="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 </a:t>
            </a:r>
            <a:r>
              <a:rPr lang="en-US" sz="8300" dirty="0" err="1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ciudadana</a:t>
            </a:r>
            <a:r>
              <a:rPr lang="en-US" sz="8300" dirty="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 </a:t>
            </a:r>
          </a:p>
        </p:txBody>
      </p:sp>
      <p:sp>
        <p:nvSpPr>
          <p:cNvPr id="9" name="Freeform 9"/>
          <p:cNvSpPr/>
          <p:nvPr/>
        </p:nvSpPr>
        <p:spPr>
          <a:xfrm>
            <a:off x="14822372" y="-4215592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0" y="0"/>
                </a:moveTo>
                <a:lnTo>
                  <a:pt x="8623491" y="0"/>
                </a:lnTo>
                <a:lnTo>
                  <a:pt x="8623491" y="8750775"/>
                </a:lnTo>
                <a:lnTo>
                  <a:pt x="0" y="87507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28700" y="794369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6310046" y="-2312817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-6630940" y="0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0" y="0"/>
                </a:moveTo>
                <a:lnTo>
                  <a:pt x="8623491" y="0"/>
                </a:lnTo>
                <a:lnTo>
                  <a:pt x="8623491" y="8750775"/>
                </a:lnTo>
                <a:lnTo>
                  <a:pt x="0" y="87507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rot="-10800000">
            <a:off x="6125872" y="9311584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9"/>
                </a:lnTo>
                <a:lnTo>
                  <a:pt x="0" y="330347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3034979" y="4024100"/>
            <a:ext cx="11678079" cy="30814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65"/>
              </a:lnSpc>
            </a:pPr>
            <a:r>
              <a:rPr lang="en-US" sz="3546" spc="5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• Habitantes de tenencias, comunidades rurales y colonias marginadas.</a:t>
            </a:r>
          </a:p>
          <a:p>
            <a:pPr algn="l">
              <a:lnSpc>
                <a:spcPts val="4965"/>
              </a:lnSpc>
            </a:pPr>
            <a:r>
              <a:rPr lang="en-US" sz="3546" spc="5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• Personas sin acceso digital o sin transporte.</a:t>
            </a:r>
          </a:p>
          <a:p>
            <a:pPr algn="l">
              <a:lnSpc>
                <a:spcPts val="4965"/>
              </a:lnSpc>
            </a:pPr>
            <a:r>
              <a:rPr lang="en-US" sz="3546" spc="5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 • Autoridades auxiliares, jefes de tenencia, comités ciudadanos y jóvenes interesados en transparencia.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992551" y="2338795"/>
            <a:ext cx="16081269" cy="8157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64"/>
              </a:lnSpc>
            </a:pPr>
            <a:r>
              <a:rPr lang="en-US" sz="7205">
                <a:solidFill>
                  <a:srgbClr val="0E182F"/>
                </a:solidFill>
                <a:latin typeface="Roca One"/>
                <a:ea typeface="Roca One"/>
                <a:cs typeface="Roca One"/>
                <a:sym typeface="Roca One"/>
              </a:rPr>
              <a:t>¿Quienes son los beneficiarios?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30186" y="1028700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2478685" y="8006583"/>
            <a:ext cx="7241952" cy="7348844"/>
          </a:xfrm>
          <a:custGeom>
            <a:avLst/>
            <a:gdLst/>
            <a:ahLst/>
            <a:cxnLst/>
            <a:rect l="l" t="t" r="r" b="b"/>
            <a:pathLst>
              <a:path w="7241952" h="7348844">
                <a:moveTo>
                  <a:pt x="7241952" y="7348844"/>
                </a:moveTo>
                <a:lnTo>
                  <a:pt x="0" y="7348844"/>
                </a:lnTo>
                <a:lnTo>
                  <a:pt x="0" y="0"/>
                </a:lnTo>
                <a:lnTo>
                  <a:pt x="7241952" y="0"/>
                </a:lnTo>
                <a:lnTo>
                  <a:pt x="7241952" y="734884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 rot="-10800000">
            <a:off x="-5223433" y="7606561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8"/>
                </a:lnTo>
                <a:lnTo>
                  <a:pt x="0" y="330347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flipH="1" flipV="1">
            <a:off x="15783104" y="-4395008"/>
            <a:ext cx="7241952" cy="7348844"/>
          </a:xfrm>
          <a:custGeom>
            <a:avLst/>
            <a:gdLst/>
            <a:ahLst/>
            <a:cxnLst/>
            <a:rect l="l" t="t" r="r" b="b"/>
            <a:pathLst>
              <a:path w="7241952" h="7348844">
                <a:moveTo>
                  <a:pt x="7241952" y="7348844"/>
                </a:moveTo>
                <a:lnTo>
                  <a:pt x="0" y="7348844"/>
                </a:lnTo>
                <a:lnTo>
                  <a:pt x="0" y="0"/>
                </a:lnTo>
                <a:lnTo>
                  <a:pt x="7241952" y="0"/>
                </a:lnTo>
                <a:lnTo>
                  <a:pt x="7241952" y="734884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2257619" y="3917818"/>
            <a:ext cx="13525485" cy="30695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26112" lvl="1" indent="-313056" algn="just">
              <a:lnSpc>
                <a:spcPts val="4060"/>
              </a:lnSpc>
              <a:buFont typeface="Arial"/>
              <a:buChar char="•"/>
            </a:pPr>
            <a:r>
              <a:rPr lang="en-US" sz="2900" spc="4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Cobertura total de las tenencias, comunidades rurales y colonias marginadas, priorizando aquellas con mayor rezago en acceso a información pública.</a:t>
            </a:r>
          </a:p>
          <a:p>
            <a:pPr marL="626112" lvl="1" indent="-313056" algn="just">
              <a:lnSpc>
                <a:spcPts val="4060"/>
              </a:lnSpc>
              <a:buFont typeface="Arial"/>
              <a:buChar char="•"/>
            </a:pPr>
            <a:r>
              <a:rPr lang="en-US" sz="2900" spc="4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Implementación de un calendario anual itinerante, que asegura al menos una jornada en cada comunidad.</a:t>
            </a:r>
          </a:p>
          <a:p>
            <a:pPr marL="626112" lvl="1" indent="-313056" algn="just">
              <a:lnSpc>
                <a:spcPts val="4060"/>
              </a:lnSpc>
              <a:buFont typeface="Arial"/>
              <a:buChar char="•"/>
            </a:pPr>
            <a:r>
              <a:rPr lang="en-US" sz="2900" spc="43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Capacidad para adaptar las rutas y frecuencias conforme a necesidades detectadas en campo.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257619" y="2583946"/>
            <a:ext cx="7314637" cy="1092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00"/>
              </a:lnSpc>
            </a:pPr>
            <a:r>
              <a:rPr lang="en-US" sz="9500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Alcance:</a:t>
            </a:r>
          </a:p>
        </p:txBody>
      </p:sp>
      <p:sp>
        <p:nvSpPr>
          <p:cNvPr id="11" name="AutoShape 11"/>
          <p:cNvSpPr/>
          <p:nvPr/>
        </p:nvSpPr>
        <p:spPr>
          <a:xfrm>
            <a:off x="1535221" y="0"/>
            <a:ext cx="0" cy="10287000"/>
          </a:xfrm>
          <a:prstGeom prst="line">
            <a:avLst/>
          </a:prstGeom>
          <a:ln w="38100" cap="flat">
            <a:solidFill>
              <a:srgbClr val="09428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-15597" r="-1559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" name="Group 3"/>
          <p:cNvGrpSpPr/>
          <p:nvPr/>
        </p:nvGrpSpPr>
        <p:grpSpPr>
          <a:xfrm>
            <a:off x="1028700" y="655614"/>
            <a:ext cx="16229114" cy="8229600"/>
            <a:chOff x="0" y="0"/>
            <a:chExt cx="4274335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334" cy="2167467"/>
            </a:xfrm>
            <a:custGeom>
              <a:avLst/>
              <a:gdLst/>
              <a:ahLst/>
              <a:cxnLst/>
              <a:rect l="l" t="t" r="r" b="b"/>
              <a:pathLst>
                <a:path w="4274334" h="2167467">
                  <a:moveTo>
                    <a:pt x="0" y="0"/>
                  </a:moveTo>
                  <a:lnTo>
                    <a:pt x="4274334" y="0"/>
                  </a:lnTo>
                  <a:lnTo>
                    <a:pt x="4274334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7150"/>
              <a:ext cx="4274335" cy="21103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1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flipH="1" flipV="1">
            <a:off x="16310046" y="-2312817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8623491" y="8750775"/>
                </a:moveTo>
                <a:lnTo>
                  <a:pt x="0" y="8750775"/>
                </a:lnTo>
                <a:lnTo>
                  <a:pt x="0" y="0"/>
                </a:lnTo>
                <a:lnTo>
                  <a:pt x="8623491" y="0"/>
                </a:lnTo>
                <a:lnTo>
                  <a:pt x="8623491" y="8750775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-6630940" y="3864288"/>
            <a:ext cx="8623491" cy="8750775"/>
          </a:xfrm>
          <a:custGeom>
            <a:avLst/>
            <a:gdLst/>
            <a:ahLst/>
            <a:cxnLst/>
            <a:rect l="l" t="t" r="r" b="b"/>
            <a:pathLst>
              <a:path w="8623491" h="8750775">
                <a:moveTo>
                  <a:pt x="0" y="0"/>
                </a:moveTo>
                <a:lnTo>
                  <a:pt x="8623491" y="0"/>
                </a:lnTo>
                <a:lnTo>
                  <a:pt x="8623491" y="8750775"/>
                </a:lnTo>
                <a:lnTo>
                  <a:pt x="0" y="875077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 rot="-10800000">
            <a:off x="6125872" y="9311584"/>
            <a:ext cx="6036256" cy="3303478"/>
          </a:xfrm>
          <a:custGeom>
            <a:avLst/>
            <a:gdLst/>
            <a:ahLst/>
            <a:cxnLst/>
            <a:rect l="l" t="t" r="r" b="b"/>
            <a:pathLst>
              <a:path w="6036256" h="3303478">
                <a:moveTo>
                  <a:pt x="0" y="0"/>
                </a:moveTo>
                <a:lnTo>
                  <a:pt x="6036256" y="0"/>
                </a:lnTo>
                <a:lnTo>
                  <a:pt x="6036256" y="3303479"/>
                </a:lnTo>
                <a:lnTo>
                  <a:pt x="0" y="330347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TextBox 9"/>
          <p:cNvSpPr txBox="1"/>
          <p:nvPr/>
        </p:nvSpPr>
        <p:spPr>
          <a:xfrm>
            <a:off x="2410216" y="4136980"/>
            <a:ext cx="14228604" cy="32128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3914" lvl="1" indent="-326957" algn="just">
              <a:lnSpc>
                <a:spcPts val="4240"/>
              </a:lnSpc>
              <a:buFont typeface="Arial"/>
              <a:buChar char="•"/>
            </a:pPr>
            <a:r>
              <a:rPr lang="en-US" sz="3028" spc="45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Cobertura total de comunidades con jornadas mensuales.</a:t>
            </a:r>
          </a:p>
          <a:p>
            <a:pPr marL="653914" lvl="1" indent="-326957" algn="just">
              <a:lnSpc>
                <a:spcPts val="4240"/>
              </a:lnSpc>
              <a:buFont typeface="Arial"/>
              <a:buChar char="•"/>
            </a:pPr>
            <a:r>
              <a:rPr lang="en-US" sz="3028" spc="45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+500 ciudadanos capacitados en transparencia.</a:t>
            </a:r>
          </a:p>
          <a:p>
            <a:pPr marL="653914" lvl="1" indent="-326957" algn="just">
              <a:lnSpc>
                <a:spcPts val="4240"/>
              </a:lnSpc>
              <a:buFont typeface="Arial"/>
              <a:buChar char="•"/>
            </a:pPr>
            <a:r>
              <a:rPr lang="en-US" sz="3028" spc="45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Incremento del 40% en solicitudes de información y denuncias.</a:t>
            </a:r>
          </a:p>
          <a:p>
            <a:pPr marL="653914" lvl="1" indent="-326957" algn="just">
              <a:lnSpc>
                <a:spcPts val="4240"/>
              </a:lnSpc>
              <a:buFont typeface="Arial"/>
              <a:buChar char="•"/>
            </a:pPr>
            <a:r>
              <a:rPr lang="en-US" sz="3028" spc="45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Registro digital y seguimiento de problemáticas.</a:t>
            </a:r>
          </a:p>
          <a:p>
            <a:pPr marL="653914" lvl="1" indent="-326957" algn="just">
              <a:lnSpc>
                <a:spcPts val="4240"/>
              </a:lnSpc>
              <a:buFont typeface="Arial"/>
              <a:buChar char="•"/>
            </a:pPr>
            <a:r>
              <a:rPr lang="en-US" sz="3028" spc="45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Mayor confianza ciudadana en la gestión municipal.</a:t>
            </a:r>
          </a:p>
          <a:p>
            <a:pPr marL="653914" lvl="1" indent="-326957" algn="just">
              <a:lnSpc>
                <a:spcPts val="4240"/>
              </a:lnSpc>
              <a:buFont typeface="Arial"/>
              <a:buChar char="•"/>
            </a:pPr>
            <a:r>
              <a:rPr lang="en-US" sz="3028" spc="45">
                <a:solidFill>
                  <a:srgbClr val="0D1C38"/>
                </a:solidFill>
                <a:latin typeface="Assistant"/>
                <a:ea typeface="Assistant"/>
                <a:cs typeface="Assistant"/>
                <a:sym typeface="Assistant"/>
              </a:rPr>
              <a:t>Consolidar la Contraloría Itinerante como programa permanente.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829525" y="2854188"/>
            <a:ext cx="12628950" cy="1010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17"/>
              </a:lnSpc>
            </a:pPr>
            <a:r>
              <a:rPr lang="en-US" sz="8772">
                <a:solidFill>
                  <a:srgbClr val="0D1C38"/>
                </a:solidFill>
                <a:latin typeface="Roca One"/>
                <a:ea typeface="Roca One"/>
                <a:cs typeface="Roca One"/>
                <a:sym typeface="Roca One"/>
              </a:rPr>
              <a:t>Resultados esperados </a:t>
            </a:r>
          </a:p>
        </p:txBody>
      </p:sp>
      <p:sp>
        <p:nvSpPr>
          <p:cNvPr id="11" name="Freeform 11"/>
          <p:cNvSpPr/>
          <p:nvPr/>
        </p:nvSpPr>
        <p:spPr>
          <a:xfrm>
            <a:off x="-7873588" y="-1054352"/>
            <a:ext cx="8903031" cy="9034441"/>
          </a:xfrm>
          <a:custGeom>
            <a:avLst/>
            <a:gdLst/>
            <a:ahLst/>
            <a:cxnLst/>
            <a:rect l="l" t="t" r="r" b="b"/>
            <a:pathLst>
              <a:path w="8903031" h="9034441">
                <a:moveTo>
                  <a:pt x="0" y="0"/>
                </a:moveTo>
                <a:lnTo>
                  <a:pt x="8903031" y="0"/>
                </a:lnTo>
                <a:lnTo>
                  <a:pt x="8903031" y="9034440"/>
                </a:lnTo>
                <a:lnTo>
                  <a:pt x="0" y="903444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2" name="Freeform 12"/>
          <p:cNvSpPr/>
          <p:nvPr/>
        </p:nvSpPr>
        <p:spPr>
          <a:xfrm>
            <a:off x="-7721188" y="-901952"/>
            <a:ext cx="8903031" cy="9034441"/>
          </a:xfrm>
          <a:custGeom>
            <a:avLst/>
            <a:gdLst/>
            <a:ahLst/>
            <a:cxnLst/>
            <a:rect l="l" t="t" r="r" b="b"/>
            <a:pathLst>
              <a:path w="8903031" h="9034441">
                <a:moveTo>
                  <a:pt x="0" y="0"/>
                </a:moveTo>
                <a:lnTo>
                  <a:pt x="8903031" y="0"/>
                </a:lnTo>
                <a:lnTo>
                  <a:pt x="8903031" y="9034440"/>
                </a:lnTo>
                <a:lnTo>
                  <a:pt x="0" y="903444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493</Words>
  <Application>Microsoft Office PowerPoint</Application>
  <PresentationFormat>Personalizado</PresentationFormat>
  <Paragraphs>51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Roca One</vt:lpstr>
      <vt:lpstr>Arial</vt:lpstr>
      <vt:lpstr>Assistant</vt:lpstr>
      <vt:lpstr>Assistant 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Presented by: Daniel Gallego</dc:title>
  <dc:creator>Contralora Salvador Escalante</dc:creator>
  <cp:lastModifiedBy>Contralora Salvador Escalante</cp:lastModifiedBy>
  <cp:revision>2</cp:revision>
  <dcterms:created xsi:type="dcterms:W3CDTF">2006-08-16T00:00:00Z</dcterms:created>
  <dcterms:modified xsi:type="dcterms:W3CDTF">2025-12-04T21:47:24Z</dcterms:modified>
  <dc:identifier>DAG6St4Pvao</dc:identifier>
</cp:coreProperties>
</file>