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sldIdLst>
    <p:sldId id="274" r:id="rId2"/>
    <p:sldId id="276" r:id="rId3"/>
    <p:sldId id="275" r:id="rId4"/>
    <p:sldId id="281" r:id="rId5"/>
    <p:sldId id="280" r:id="rId6"/>
    <p:sldId id="279" r:id="rId7"/>
    <p:sldId id="278" r:id="rId8"/>
    <p:sldId id="277" r:id="rId9"/>
    <p:sldId id="282" r:id="rId10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50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1188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85DC7-C98A-4C0F-9927-9989EEAFA6B0}" type="datetimeFigureOut">
              <a:rPr lang="es-MX" smtClean="0"/>
              <a:pPr/>
              <a:t>03/12/2025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FF155-C0A8-4D91-86B3-3A7ED1005CF9}" type="slidenum">
              <a:rPr lang="es-MX" smtClean="0"/>
              <a:pPr/>
              <a:t>‹Nº›</a:t>
            </a:fld>
            <a:endParaRPr lang="es-MX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8605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85DC7-C98A-4C0F-9927-9989EEAFA6B0}" type="datetimeFigureOut">
              <a:rPr lang="es-MX" smtClean="0"/>
              <a:pPr/>
              <a:t>03/12/2025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FF155-C0A8-4D91-86B3-3A7ED1005CF9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77668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2302"/>
            <a:ext cx="1971675" cy="575989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2302"/>
            <a:ext cx="5800725" cy="5759898"/>
          </a:xfrm>
        </p:spPr>
        <p:txBody>
          <a:bodyPr vert="eaVert" lIns="45720" tIns="0" rIns="45720" bIns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85DC7-C98A-4C0F-9927-9989EEAFA6B0}" type="datetimeFigureOut">
              <a:rPr lang="es-MX" smtClean="0"/>
              <a:pPr/>
              <a:t>03/12/2025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FF155-C0A8-4D91-86B3-3A7ED1005CF9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00477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85DC7-C98A-4C0F-9927-9989EEAFA6B0}" type="datetimeFigureOut">
              <a:rPr lang="es-MX" smtClean="0"/>
              <a:pPr/>
              <a:t>03/12/2025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FF155-C0A8-4D91-86B3-3A7ED1005CF9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26158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85DC7-C98A-4C0F-9927-9989EEAFA6B0}" type="datetimeFigureOut">
              <a:rPr lang="es-MX" smtClean="0"/>
              <a:pPr/>
              <a:t>03/12/2025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FF155-C0A8-4D91-86B3-3A7ED1005CF9}" type="slidenum">
              <a:rPr lang="es-MX" smtClean="0"/>
              <a:pPr/>
              <a:t>‹Nº›</a:t>
            </a:fld>
            <a:endParaRPr lang="es-MX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1694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5"/>
            <a:ext cx="3703320" cy="402336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85DC7-C98A-4C0F-9927-9989EEAFA6B0}" type="datetimeFigureOut">
              <a:rPr lang="es-MX" smtClean="0"/>
              <a:pPr/>
              <a:t>03/12/2025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FF155-C0A8-4D91-86B3-3A7ED1005CF9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04582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37820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37820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85DC7-C98A-4C0F-9927-9989EEAFA6B0}" type="datetimeFigureOut">
              <a:rPr lang="es-MX" smtClean="0"/>
              <a:pPr/>
              <a:t>03/12/2025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FF155-C0A8-4D91-86B3-3A7ED1005CF9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6168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85DC7-C98A-4C0F-9927-9989EEAFA6B0}" type="datetimeFigureOut">
              <a:rPr lang="es-MX" smtClean="0"/>
              <a:pPr/>
              <a:t>03/12/2025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FF155-C0A8-4D91-86B3-3A7ED1005CF9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142837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85DC7-C98A-4C0F-9927-9989EEAFA6B0}" type="datetimeFigureOut">
              <a:rPr lang="es-MX" smtClean="0"/>
              <a:pPr/>
              <a:t>03/12/2025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FF155-C0A8-4D91-86B3-3A7ED1005CF9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79546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731520"/>
            <a:ext cx="4869180" cy="525780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44F85DC7-C98A-4C0F-9927-9989EEAFA6B0}" type="datetimeFigureOut">
              <a:rPr lang="es-MX" smtClean="0"/>
              <a:pPr/>
              <a:t>03/12/2025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7AFF155-C0A8-4D91-86B3-3A7ED1005CF9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30256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5234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85DC7-C98A-4C0F-9927-9989EEAFA6B0}" type="datetimeFigureOut">
              <a:rPr lang="es-MX" smtClean="0"/>
              <a:pPr/>
              <a:t>03/12/2025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FF155-C0A8-4D91-86B3-3A7ED1005CF9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06934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44F85DC7-C98A-4C0F-9927-9989EEAFA6B0}" type="datetimeFigureOut">
              <a:rPr lang="es-MX" smtClean="0"/>
              <a:pPr/>
              <a:t>03/12/2025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B7AFF155-C0A8-4D91-86B3-3A7ED1005CF9}" type="slidenum">
              <a:rPr lang="es-MX" smtClean="0"/>
              <a:pPr/>
              <a:t>‹Nº›</a:t>
            </a:fld>
            <a:endParaRPr lang="es-MX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0912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253B9428-1309-426C-96BD-E9EADFCDBFD6}"/>
              </a:ext>
            </a:extLst>
          </p:cNvPr>
          <p:cNvSpPr txBox="1">
            <a:spLocks/>
          </p:cNvSpPr>
          <p:nvPr/>
        </p:nvSpPr>
        <p:spPr>
          <a:xfrm>
            <a:off x="5652120" y="6488904"/>
            <a:ext cx="3491880" cy="36004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MX" sz="1200" b="1" dirty="0">
                <a:solidFill>
                  <a:srgbClr val="C00000"/>
                </a:solidFill>
              </a:rPr>
              <a:t>https://pensionesmichoacan.com.mx</a:t>
            </a:r>
            <a:endParaRPr lang="es-MX" b="1" dirty="0">
              <a:solidFill>
                <a:srgbClr val="C00000"/>
              </a:solidFill>
            </a:endParaRPr>
          </a:p>
          <a:p>
            <a:pPr algn="ctr"/>
            <a:endParaRPr lang="es-MX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7E8CA721-E8DB-463F-AD62-F78785C9FB6D}"/>
              </a:ext>
            </a:extLst>
          </p:cNvPr>
          <p:cNvSpPr txBox="1"/>
          <p:nvPr/>
        </p:nvSpPr>
        <p:spPr>
          <a:xfrm>
            <a:off x="1439652" y="1275630"/>
            <a:ext cx="62646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800" b="1" dirty="0">
                <a:solidFill>
                  <a:srgbClr val="A50021"/>
                </a:solidFill>
              </a:rPr>
              <a:t>Digitalización de Préstamos a Corto Plazo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3291B654-5C1D-4B54-86EF-CDC36BD7E7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rgbClr val="D9C3A5">
                <a:tint val="50000"/>
                <a:satMod val="180000"/>
              </a:srgbClr>
            </a:duotone>
          </a:blip>
          <a:srcRect l="1" r="24999"/>
          <a:stretch/>
        </p:blipFill>
        <p:spPr>
          <a:xfrm>
            <a:off x="5904870" y="1863159"/>
            <a:ext cx="3239130" cy="2982208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1752DFA7-3190-49B2-82C1-F2FC2A51E80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2109" y="1859934"/>
            <a:ext cx="7184175" cy="4989010"/>
          </a:xfrm>
          <a:prstGeom prst="rect">
            <a:avLst/>
          </a:prstGeom>
          <a:ln>
            <a:noFill/>
          </a:ln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8999B936-4D86-4C05-B8F1-FA42A5B7991F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-108520" y="1771355"/>
            <a:ext cx="4072622" cy="305873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A53AE4C0-6FD3-4786-AE9D-1A6D1495B11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rgbClr val="D9C3A5">
                <a:tint val="50000"/>
                <a:satMod val="180000"/>
              </a:srgbClr>
            </a:duotone>
          </a:blip>
          <a:srcRect t="29616"/>
          <a:stretch/>
        </p:blipFill>
        <p:spPr>
          <a:xfrm>
            <a:off x="0" y="4845367"/>
            <a:ext cx="4454401" cy="2043463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B1657D52-8BC7-43BA-8B0E-8F625190F18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" r="3356"/>
          <a:stretch/>
        </p:blipFill>
        <p:spPr>
          <a:xfrm>
            <a:off x="6161082" y="4507248"/>
            <a:ext cx="2982917" cy="2381582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61C8981-F6C4-4BCA-B2F0-5F7E9C45E2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6512" y="1556792"/>
            <a:ext cx="9144000" cy="6566944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88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E15BB8BE-761E-412E-8115-FCB16FB956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60" b="-1"/>
          <a:stretch/>
        </p:blipFill>
        <p:spPr bwMode="auto">
          <a:xfrm>
            <a:off x="2075" y="1124744"/>
            <a:ext cx="9141925" cy="9213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253B9428-1309-426C-96BD-E9EADFCDBFD6}"/>
              </a:ext>
            </a:extLst>
          </p:cNvPr>
          <p:cNvSpPr txBox="1">
            <a:spLocks/>
          </p:cNvSpPr>
          <p:nvPr/>
        </p:nvSpPr>
        <p:spPr>
          <a:xfrm>
            <a:off x="5652120" y="6488904"/>
            <a:ext cx="3491880" cy="36004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MX" sz="1200" b="1" dirty="0">
                <a:solidFill>
                  <a:srgbClr val="C00000"/>
                </a:solidFill>
              </a:rPr>
              <a:t>https://pensionesmichoacan.com.mx</a:t>
            </a:r>
            <a:endParaRPr lang="es-MX" b="1" dirty="0">
              <a:solidFill>
                <a:srgbClr val="C00000"/>
              </a:solidFill>
            </a:endParaRPr>
          </a:p>
          <a:p>
            <a:pPr algn="ctr"/>
            <a:endParaRPr lang="es-MX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96B7DFC-C94A-40DE-A5B2-372B8FDBF0F1}"/>
              </a:ext>
            </a:extLst>
          </p:cNvPr>
          <p:cNvSpPr txBox="1"/>
          <p:nvPr/>
        </p:nvSpPr>
        <p:spPr>
          <a:xfrm>
            <a:off x="2286000" y="2692645"/>
            <a:ext cx="4572000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Problemática Identificada</a:t>
            </a:r>
            <a:endParaRPr lang="es-ES" sz="800" b="1" dirty="0">
              <a:solidFill>
                <a:schemeClr val="bg1"/>
              </a:solidFill>
            </a:endParaRPr>
          </a:p>
          <a:p>
            <a:endParaRPr lang="es-ES" sz="1200" b="1" dirty="0">
              <a:solidFill>
                <a:schemeClr val="bg1"/>
              </a:solidFill>
            </a:endParaRPr>
          </a:p>
          <a:p>
            <a:pPr marL="360363" indent="-360363"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bg1"/>
                </a:solidFill>
              </a:rPr>
              <a:t>Saturación de espacios físicos</a:t>
            </a:r>
          </a:p>
          <a:p>
            <a:pPr marL="360363" indent="-360363"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bg1"/>
                </a:solidFill>
              </a:rPr>
              <a:t>Búsqueda difícil de expedientes</a:t>
            </a:r>
          </a:p>
          <a:p>
            <a:pPr marL="360363" indent="-360363"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bg1"/>
                </a:solidFill>
              </a:rPr>
              <a:t>68,000+ ciudadanos requieren acceso eficiente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6C1101C-78A3-48C5-BB34-FFC4801CD0BE}"/>
              </a:ext>
            </a:extLst>
          </p:cNvPr>
          <p:cNvSpPr txBox="1"/>
          <p:nvPr/>
        </p:nvSpPr>
        <p:spPr>
          <a:xfrm>
            <a:off x="683568" y="137901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b="1" dirty="0"/>
              <a:t>El </a:t>
            </a:r>
            <a:r>
              <a:rPr lang="es-MX" b="1" dirty="0">
                <a:solidFill>
                  <a:schemeClr val="bg1"/>
                </a:solidFill>
              </a:rPr>
              <a:t>Desafío</a:t>
            </a:r>
          </a:p>
        </p:txBody>
      </p:sp>
    </p:spTree>
    <p:extLst>
      <p:ext uri="{BB962C8B-B14F-4D97-AF65-F5344CB8AC3E}">
        <p14:creationId xmlns:p14="http://schemas.microsoft.com/office/powerpoint/2010/main" val="2578376292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253B9428-1309-426C-96BD-E9EADFCDBFD6}"/>
              </a:ext>
            </a:extLst>
          </p:cNvPr>
          <p:cNvSpPr txBox="1">
            <a:spLocks/>
          </p:cNvSpPr>
          <p:nvPr/>
        </p:nvSpPr>
        <p:spPr>
          <a:xfrm>
            <a:off x="5652120" y="6488904"/>
            <a:ext cx="3491880" cy="36004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MX" sz="1200" b="1" dirty="0">
                <a:solidFill>
                  <a:srgbClr val="C00000"/>
                </a:solidFill>
              </a:rPr>
              <a:t>https://pensionesmichoacan.com.mx</a:t>
            </a:r>
            <a:endParaRPr lang="es-MX" b="1" dirty="0">
              <a:solidFill>
                <a:srgbClr val="C00000"/>
              </a:solidFill>
            </a:endParaRPr>
          </a:p>
          <a:p>
            <a:pPr algn="ctr"/>
            <a:endParaRPr lang="es-MX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0B5BD17-5181-4E1C-B216-9629414A4863}"/>
              </a:ext>
            </a:extLst>
          </p:cNvPr>
          <p:cNvSpPr txBox="1"/>
          <p:nvPr/>
        </p:nvSpPr>
        <p:spPr>
          <a:xfrm>
            <a:off x="971600" y="141277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b="1" dirty="0"/>
              <a:t>Solución Digital Integral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3D2C7A6F-8BD6-4ACD-B26D-DCAE3A891959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50094" y="1590160"/>
            <a:ext cx="3999080" cy="399908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70887B63-05B5-42A8-AE5F-FBAE1D4388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753" y="1225261"/>
            <a:ext cx="556847" cy="556847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2D2882FF-85FE-4DC0-805E-8FBB093BC9F6}"/>
              </a:ext>
            </a:extLst>
          </p:cNvPr>
          <p:cNvSpPr txBox="1"/>
          <p:nvPr/>
        </p:nvSpPr>
        <p:spPr>
          <a:xfrm>
            <a:off x="1259632" y="2180486"/>
            <a:ext cx="4572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/>
              <a:t>Digitalización 100%</a:t>
            </a:r>
          </a:p>
          <a:p>
            <a:pPr marL="268288"/>
            <a:r>
              <a:rPr lang="es-ES" dirty="0"/>
              <a:t>Conversión completa de documentos físicos a formato PDF con nomenclatura estandarizada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168A71EB-862A-43AD-9E2C-4DA3BB275C02}"/>
              </a:ext>
            </a:extLst>
          </p:cNvPr>
          <p:cNvSpPr txBox="1"/>
          <p:nvPr/>
        </p:nvSpPr>
        <p:spPr>
          <a:xfrm>
            <a:off x="3863174" y="3281200"/>
            <a:ext cx="457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b="1" dirty="0"/>
              <a:t>Resguardo Seguro</a:t>
            </a:r>
          </a:p>
          <a:p>
            <a:pPr marL="268288"/>
            <a:r>
              <a:rPr lang="es-MX" dirty="0"/>
              <a:t>Almacenamiento en servidores NAS con respaldo automático permanente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52C85718-B683-4D7A-B6DF-CA35FA0B4251}"/>
              </a:ext>
            </a:extLst>
          </p:cNvPr>
          <p:cNvSpPr txBox="1"/>
          <p:nvPr/>
        </p:nvSpPr>
        <p:spPr>
          <a:xfrm>
            <a:off x="5208258" y="4584481"/>
            <a:ext cx="385242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/>
              <a:t>Plataforma Web</a:t>
            </a:r>
          </a:p>
          <a:p>
            <a:pPr marL="268288"/>
            <a:r>
              <a:rPr lang="es-ES" dirty="0"/>
              <a:t>Acceso mediante Intranet para consulta rápida y simultánea de expedientes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9181EBE-5E6D-4D98-BBDF-02F28406C3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3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67003" y="3861048"/>
            <a:ext cx="4820259" cy="2839003"/>
          </a:xfrm>
          <a:prstGeom prst="roundRect">
            <a:avLst>
              <a:gd name="adj" fmla="val 22893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15778137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253B9428-1309-426C-96BD-E9EADFCDBFD6}"/>
              </a:ext>
            </a:extLst>
          </p:cNvPr>
          <p:cNvSpPr txBox="1">
            <a:spLocks/>
          </p:cNvSpPr>
          <p:nvPr/>
        </p:nvSpPr>
        <p:spPr>
          <a:xfrm>
            <a:off x="5652120" y="6488904"/>
            <a:ext cx="3491880" cy="36004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MX" sz="1200" b="1" dirty="0">
                <a:solidFill>
                  <a:srgbClr val="C00000"/>
                </a:solidFill>
              </a:rPr>
              <a:t>https://pensionesmichoacan.com.mx</a:t>
            </a:r>
            <a:endParaRPr lang="es-MX" b="1" dirty="0">
              <a:solidFill>
                <a:srgbClr val="C00000"/>
              </a:solidFill>
            </a:endParaRPr>
          </a:p>
          <a:p>
            <a:pPr algn="ctr"/>
            <a:endParaRPr lang="es-MX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681632E7-D33D-4D83-BD6A-BCA65706A4A0}"/>
              </a:ext>
            </a:extLst>
          </p:cNvPr>
          <p:cNvSpPr txBox="1"/>
          <p:nvPr/>
        </p:nvSpPr>
        <p:spPr>
          <a:xfrm>
            <a:off x="539552" y="1281534"/>
            <a:ext cx="46458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b="1" dirty="0"/>
              <a:t>Proceso de Digitalización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1D915EA2-C603-4715-8BE3-38C35280B6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38" t="24012" r="4325" b="12200"/>
          <a:stretch/>
        </p:blipFill>
        <p:spPr>
          <a:xfrm>
            <a:off x="755578" y="2276872"/>
            <a:ext cx="7488829" cy="3456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061314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253B9428-1309-426C-96BD-E9EADFCDBFD6}"/>
              </a:ext>
            </a:extLst>
          </p:cNvPr>
          <p:cNvSpPr txBox="1">
            <a:spLocks/>
          </p:cNvSpPr>
          <p:nvPr/>
        </p:nvSpPr>
        <p:spPr>
          <a:xfrm>
            <a:off x="5652120" y="6488904"/>
            <a:ext cx="3491880" cy="36004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MX" sz="1200" b="1" dirty="0">
                <a:solidFill>
                  <a:srgbClr val="C00000"/>
                </a:solidFill>
              </a:rPr>
              <a:t>https://pensionesmichoacan.com.mx</a:t>
            </a:r>
            <a:endParaRPr lang="es-MX" b="1" dirty="0">
              <a:solidFill>
                <a:srgbClr val="C00000"/>
              </a:solidFill>
            </a:endParaRPr>
          </a:p>
          <a:p>
            <a:pPr algn="ctr"/>
            <a:endParaRPr lang="es-MX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06953DD-D638-447B-ACC1-06612E1E632B}"/>
              </a:ext>
            </a:extLst>
          </p:cNvPr>
          <p:cNvSpPr txBox="1"/>
          <p:nvPr/>
        </p:nvSpPr>
        <p:spPr>
          <a:xfrm>
            <a:off x="611560" y="1268760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b="1" dirty="0"/>
              <a:t>Ventajas del Sistema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C3EF485-F2E4-4483-93E6-553F36CB848A}"/>
              </a:ext>
            </a:extLst>
          </p:cNvPr>
          <p:cNvSpPr txBox="1"/>
          <p:nvPr/>
        </p:nvSpPr>
        <p:spPr>
          <a:xfrm>
            <a:off x="5183560" y="1916832"/>
            <a:ext cx="3780928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/>
              <a:t>Eficiencia Operativa</a:t>
            </a:r>
          </a:p>
          <a:p>
            <a:r>
              <a:rPr lang="es-ES" dirty="0"/>
              <a:t>Búsqueda ágil, consulta simultánea y reducción de tiempos de espera</a:t>
            </a:r>
          </a:p>
          <a:p>
            <a:endParaRPr lang="es-ES" dirty="0"/>
          </a:p>
          <a:p>
            <a:r>
              <a:rPr lang="es-ES" b="1" dirty="0"/>
              <a:t>Ahorro de Recursos</a:t>
            </a:r>
          </a:p>
          <a:p>
            <a:r>
              <a:rPr lang="es-ES" dirty="0"/>
              <a:t>Reducción de espacio físico, papel y costos operativos</a:t>
            </a:r>
          </a:p>
          <a:p>
            <a:endParaRPr lang="es-ES" dirty="0"/>
          </a:p>
          <a:p>
            <a:r>
              <a:rPr lang="es-ES" b="1" dirty="0"/>
              <a:t>Seguridad Garantizada</a:t>
            </a:r>
          </a:p>
          <a:p>
            <a:r>
              <a:rPr lang="es-ES" dirty="0"/>
              <a:t>Protección con respaldos automáticos y acceso controlado</a:t>
            </a:r>
          </a:p>
          <a:p>
            <a:endParaRPr lang="es-ES" dirty="0"/>
          </a:p>
          <a:p>
            <a:r>
              <a:rPr lang="es-ES" b="1" dirty="0"/>
              <a:t>Sustentabilidad</a:t>
            </a:r>
          </a:p>
          <a:p>
            <a:r>
              <a:rPr lang="es-ES" dirty="0"/>
              <a:t>Contribución al cuidado del medio ambiente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2F464B8-D41D-4073-A908-80A2388405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190" y="1806614"/>
            <a:ext cx="4719850" cy="4467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048155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253B9428-1309-426C-96BD-E9EADFCDBFD6}"/>
              </a:ext>
            </a:extLst>
          </p:cNvPr>
          <p:cNvSpPr txBox="1">
            <a:spLocks/>
          </p:cNvSpPr>
          <p:nvPr/>
        </p:nvSpPr>
        <p:spPr>
          <a:xfrm>
            <a:off x="5652120" y="6488904"/>
            <a:ext cx="3491880" cy="36004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MX" sz="1200" b="1" dirty="0">
                <a:solidFill>
                  <a:srgbClr val="C00000"/>
                </a:solidFill>
              </a:rPr>
              <a:t>https://pensionesmichoacan.com.mx</a:t>
            </a:r>
            <a:endParaRPr lang="es-MX" b="1" dirty="0">
              <a:solidFill>
                <a:srgbClr val="C00000"/>
              </a:solidFill>
            </a:endParaRPr>
          </a:p>
          <a:p>
            <a:pPr algn="ctr"/>
            <a:endParaRPr lang="es-MX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EC423BC-7D4F-499D-8DE1-FD8E2AEDBC33}"/>
              </a:ext>
            </a:extLst>
          </p:cNvPr>
          <p:cNvSpPr txBox="1"/>
          <p:nvPr/>
        </p:nvSpPr>
        <p:spPr>
          <a:xfrm>
            <a:off x="539552" y="1268760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b="1" dirty="0"/>
              <a:t>Impacto en Cifras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96B31AD-D98B-42E2-B97E-FBFE29D413F2}"/>
              </a:ext>
            </a:extLst>
          </p:cNvPr>
          <p:cNvSpPr txBox="1"/>
          <p:nvPr/>
        </p:nvSpPr>
        <p:spPr>
          <a:xfrm>
            <a:off x="3563888" y="2420888"/>
            <a:ext cx="457200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/>
              <a:t>Beneficiarios</a:t>
            </a:r>
          </a:p>
          <a:p>
            <a:r>
              <a:rPr lang="es-ES" dirty="0"/>
              <a:t>Derechohabientes activos, jubilados y pensionados con acceso al servicio</a:t>
            </a:r>
          </a:p>
          <a:p>
            <a:endParaRPr lang="es-ES" dirty="0"/>
          </a:p>
          <a:p>
            <a:endParaRPr lang="es-ES" dirty="0"/>
          </a:p>
          <a:p>
            <a:r>
              <a:rPr lang="es-ES" b="1" dirty="0"/>
              <a:t>Digitalización</a:t>
            </a:r>
          </a:p>
          <a:p>
            <a:r>
              <a:rPr lang="es-ES" dirty="0"/>
              <a:t>Expedientes de préstamos convertidos a formato digital</a:t>
            </a:r>
          </a:p>
          <a:p>
            <a:endParaRPr lang="es-ES" dirty="0"/>
          </a:p>
          <a:p>
            <a:endParaRPr lang="es-ES" dirty="0"/>
          </a:p>
          <a:p>
            <a:r>
              <a:rPr lang="es-ES" b="1" dirty="0"/>
              <a:t>Documentos Anuales</a:t>
            </a:r>
          </a:p>
          <a:p>
            <a:r>
              <a:rPr lang="es-ES" dirty="0"/>
              <a:t>Promedio de expedientes digitalizados por año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6860A456-A2D1-4CCE-A7D4-53EBBF434FA4}"/>
              </a:ext>
            </a:extLst>
          </p:cNvPr>
          <p:cNvSpPr txBox="1"/>
          <p:nvPr/>
        </p:nvSpPr>
        <p:spPr>
          <a:xfrm>
            <a:off x="1691680" y="2492896"/>
            <a:ext cx="1728192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dirty="0"/>
              <a:t>68K</a:t>
            </a:r>
          </a:p>
          <a:p>
            <a:pPr algn="ctr"/>
            <a:endParaRPr lang="es-ES" sz="4400" dirty="0"/>
          </a:p>
          <a:p>
            <a:pPr algn="ctr"/>
            <a:r>
              <a:rPr lang="es-ES" sz="4400" b="1" dirty="0"/>
              <a:t>100%</a:t>
            </a:r>
          </a:p>
          <a:p>
            <a:pPr algn="ctr"/>
            <a:endParaRPr lang="es-ES" sz="4400" dirty="0"/>
          </a:p>
          <a:p>
            <a:pPr algn="ctr"/>
            <a:r>
              <a:rPr lang="es-ES" sz="4400" b="1" dirty="0"/>
              <a:t>40K</a:t>
            </a:r>
          </a:p>
        </p:txBody>
      </p:sp>
    </p:spTree>
    <p:extLst>
      <p:ext uri="{BB962C8B-B14F-4D97-AF65-F5344CB8AC3E}">
        <p14:creationId xmlns:p14="http://schemas.microsoft.com/office/powerpoint/2010/main" val="1963105263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253B9428-1309-426C-96BD-E9EADFCDBFD6}"/>
              </a:ext>
            </a:extLst>
          </p:cNvPr>
          <p:cNvSpPr txBox="1">
            <a:spLocks/>
          </p:cNvSpPr>
          <p:nvPr/>
        </p:nvSpPr>
        <p:spPr>
          <a:xfrm>
            <a:off x="5652120" y="6488904"/>
            <a:ext cx="3491880" cy="36004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MX" sz="1200" b="1" dirty="0">
                <a:solidFill>
                  <a:srgbClr val="C00000"/>
                </a:solidFill>
              </a:rPr>
              <a:t>https://pensionesmichoacan.com.mx</a:t>
            </a:r>
            <a:endParaRPr lang="es-MX" b="1" dirty="0">
              <a:solidFill>
                <a:srgbClr val="C00000"/>
              </a:solidFill>
            </a:endParaRPr>
          </a:p>
          <a:p>
            <a:pPr algn="ctr"/>
            <a:endParaRPr lang="es-MX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F61DB31-F011-47C5-82CA-F14D79A07271}"/>
              </a:ext>
            </a:extLst>
          </p:cNvPr>
          <p:cNvSpPr txBox="1"/>
          <p:nvPr/>
        </p:nvSpPr>
        <p:spPr>
          <a:xfrm>
            <a:off x="611560" y="1296525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b="1" dirty="0"/>
              <a:t>Beneficios para el Derechohabiente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A6722DE8-439F-49F8-90B1-D50C729FE90E}"/>
              </a:ext>
            </a:extLst>
          </p:cNvPr>
          <p:cNvSpPr txBox="1"/>
          <p:nvPr/>
        </p:nvSpPr>
        <p:spPr>
          <a:xfrm>
            <a:off x="723882" y="2745211"/>
            <a:ext cx="3816880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/>
              <a:t>Servicio Rápido</a:t>
            </a:r>
          </a:p>
          <a:p>
            <a:r>
              <a:rPr lang="es-ES" dirty="0"/>
              <a:t>Préstamos otorgados en menos de 24 horas con atención eficiente</a:t>
            </a:r>
          </a:p>
          <a:p>
            <a:endParaRPr lang="es-ES" dirty="0"/>
          </a:p>
          <a:p>
            <a:r>
              <a:rPr lang="es-ES" b="1" dirty="0"/>
              <a:t>Seguridad Total</a:t>
            </a:r>
          </a:p>
          <a:p>
            <a:r>
              <a:rPr lang="es-ES" dirty="0"/>
              <a:t>Datos y documentos tratados con máxima confidencialidad</a:t>
            </a:r>
          </a:p>
          <a:p>
            <a:endParaRPr lang="es-ES" dirty="0"/>
          </a:p>
          <a:p>
            <a:r>
              <a:rPr lang="es-ES" b="1" dirty="0"/>
              <a:t>Transparencia</a:t>
            </a:r>
          </a:p>
          <a:p>
            <a:r>
              <a:rPr lang="es-ES" dirty="0"/>
              <a:t>Acceso a información clara y precisa sobre movimientos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F2C407A-7193-4C20-985E-B53886FA18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3928" y="1916832"/>
            <a:ext cx="4608056" cy="3967700"/>
          </a:xfrm>
          <a:prstGeom prst="rect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792403901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A7EDF529-148E-41B2-B614-48D4C5C2A5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9872" y="3476243"/>
            <a:ext cx="6192688" cy="2040989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253B9428-1309-426C-96BD-E9EADFCDBFD6}"/>
              </a:ext>
            </a:extLst>
          </p:cNvPr>
          <p:cNvSpPr txBox="1">
            <a:spLocks/>
          </p:cNvSpPr>
          <p:nvPr/>
        </p:nvSpPr>
        <p:spPr>
          <a:xfrm>
            <a:off x="5652120" y="6488904"/>
            <a:ext cx="3491880" cy="36004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MX" sz="1200" b="1" dirty="0">
                <a:solidFill>
                  <a:srgbClr val="C00000"/>
                </a:solidFill>
              </a:rPr>
              <a:t>https://pensionesmichoacan.com.mx</a:t>
            </a:r>
            <a:endParaRPr lang="es-MX" b="1" dirty="0">
              <a:solidFill>
                <a:srgbClr val="C00000"/>
              </a:solidFill>
            </a:endParaRPr>
          </a:p>
          <a:p>
            <a:pPr algn="ctr"/>
            <a:endParaRPr lang="es-MX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1CD190A-4DFD-447C-BF49-7704FDB75F49}"/>
              </a:ext>
            </a:extLst>
          </p:cNvPr>
          <p:cNvSpPr txBox="1"/>
          <p:nvPr/>
        </p:nvSpPr>
        <p:spPr>
          <a:xfrm>
            <a:off x="612068" y="1234384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b="1" dirty="0"/>
              <a:t>Transformación Exitosa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F6AA4375-216D-4B92-8C81-16EFF4F03ACE}"/>
              </a:ext>
            </a:extLst>
          </p:cNvPr>
          <p:cNvSpPr txBox="1"/>
          <p:nvPr/>
        </p:nvSpPr>
        <p:spPr>
          <a:xfrm>
            <a:off x="683568" y="1894060"/>
            <a:ext cx="792088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/>
              <a:t>Logros Alcanzados</a:t>
            </a:r>
          </a:p>
          <a:p>
            <a:pPr marL="447675" indent="-268288">
              <a:buFont typeface="Arial" panose="020B0604020202020204" pitchFamily="34" charset="0"/>
              <a:buChar char="•"/>
            </a:pPr>
            <a:r>
              <a:rPr lang="es-ES" dirty="0"/>
              <a:t>Modernización del servicio público</a:t>
            </a:r>
          </a:p>
          <a:p>
            <a:pPr marL="447675" indent="-268288">
              <a:buFont typeface="Arial" panose="020B0604020202020204" pitchFamily="34" charset="0"/>
              <a:buChar char="•"/>
            </a:pPr>
            <a:r>
              <a:rPr lang="es-ES" dirty="0"/>
              <a:t>Gestión documental eficiente y sostenible</a:t>
            </a:r>
          </a:p>
          <a:p>
            <a:pPr marL="447675" indent="-268288">
              <a:buFont typeface="Arial" panose="020B0604020202020204" pitchFamily="34" charset="0"/>
              <a:buChar char="•"/>
            </a:pPr>
            <a:r>
              <a:rPr lang="es-ES" dirty="0"/>
              <a:t>Cumplimiento normativo integral</a:t>
            </a:r>
          </a:p>
          <a:p>
            <a:pPr marL="447675" indent="-268288">
              <a:buFont typeface="Arial" panose="020B0604020202020204" pitchFamily="34" charset="0"/>
              <a:buChar char="•"/>
            </a:pPr>
            <a:r>
              <a:rPr lang="es-ES" dirty="0"/>
              <a:t>Mayor confianza ciudadana</a:t>
            </a:r>
          </a:p>
          <a:p>
            <a:pPr marL="447675" indent="-268288">
              <a:buFont typeface="Arial" panose="020B0604020202020204" pitchFamily="34" charset="0"/>
              <a:buChar char="•"/>
            </a:pPr>
            <a:r>
              <a:rPr lang="es-ES" dirty="0"/>
              <a:t>Optimización de recursos institucionales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DA78DD8-FA68-4A59-9D8D-25A90E236A9E}"/>
              </a:ext>
            </a:extLst>
          </p:cNvPr>
          <p:cNvSpPr txBox="1"/>
          <p:nvPr/>
        </p:nvSpPr>
        <p:spPr>
          <a:xfrm>
            <a:off x="251520" y="6188004"/>
            <a:ext cx="51845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400" b="1" dirty="0"/>
              <a:t>Un proyecto alineado con la Ley General de Archivos y las mejores prácticas en gestión documental.</a:t>
            </a:r>
            <a:endParaRPr lang="es-ES" sz="1400" dirty="0"/>
          </a:p>
        </p:txBody>
      </p:sp>
    </p:spTree>
    <p:extLst>
      <p:ext uri="{BB962C8B-B14F-4D97-AF65-F5344CB8AC3E}">
        <p14:creationId xmlns:p14="http://schemas.microsoft.com/office/powerpoint/2010/main" val="1292798296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253B9428-1309-426C-96BD-E9EADFCDBFD6}"/>
              </a:ext>
            </a:extLst>
          </p:cNvPr>
          <p:cNvSpPr txBox="1">
            <a:spLocks/>
          </p:cNvSpPr>
          <p:nvPr/>
        </p:nvSpPr>
        <p:spPr>
          <a:xfrm>
            <a:off x="5652120" y="6488904"/>
            <a:ext cx="3491880" cy="36004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MX" sz="1200" b="1" dirty="0">
                <a:solidFill>
                  <a:srgbClr val="C00000"/>
                </a:solidFill>
              </a:rPr>
              <a:t>https://pensionesmichoacan.com.mx</a:t>
            </a:r>
            <a:endParaRPr lang="es-MX" b="1" dirty="0">
              <a:solidFill>
                <a:srgbClr val="C00000"/>
              </a:solidFill>
            </a:endParaRPr>
          </a:p>
          <a:p>
            <a:pPr algn="ctr"/>
            <a:endParaRPr lang="es-MX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FD715D5-ABF9-48C7-BABE-F7F6CC190CC1}"/>
              </a:ext>
            </a:extLst>
          </p:cNvPr>
          <p:cNvSpPr txBox="1"/>
          <p:nvPr/>
        </p:nvSpPr>
        <p:spPr>
          <a:xfrm>
            <a:off x="2339752" y="3244334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i="1" dirty="0">
                <a:solidFill>
                  <a:srgbClr val="A50021"/>
                </a:solidFill>
              </a:rPr>
              <a:t>¡</a:t>
            </a:r>
            <a:r>
              <a:rPr lang="es-ES" b="1" i="1" dirty="0"/>
              <a:t> Por su Atención, Muchas Gracias </a:t>
            </a:r>
            <a:r>
              <a:rPr lang="es-ES" b="1" i="1" dirty="0">
                <a:solidFill>
                  <a:srgbClr val="A50021"/>
                </a:solidFill>
              </a:rPr>
              <a:t>!</a:t>
            </a:r>
            <a:endParaRPr lang="es-ES" i="1" dirty="0">
              <a:solidFill>
                <a:srgbClr val="A5002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1601233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Retrospección">
  <a:themeElements>
    <a:clrScheme name="Retrospección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Retrospecció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ción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02006FA4-1611-4B07-AF7F-85CF6D20EB3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2853</TotalTime>
  <Words>289</Words>
  <Application>Microsoft Office PowerPoint</Application>
  <PresentationFormat>Presentación en pantalla (4:3)</PresentationFormat>
  <Paragraphs>70</Paragraphs>
  <Slides>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Retrospección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Subdirección de Informática</dc:title>
  <dc:creator>Rodolfo</dc:creator>
  <cp:lastModifiedBy>Agustín Villegas Alcaraz</cp:lastModifiedBy>
  <cp:revision>132</cp:revision>
  <cp:lastPrinted>2021-10-05T15:01:51Z</cp:lastPrinted>
  <dcterms:created xsi:type="dcterms:W3CDTF">2012-10-10T19:43:29Z</dcterms:created>
  <dcterms:modified xsi:type="dcterms:W3CDTF">2025-12-03T22:29:19Z</dcterms:modified>
</cp:coreProperties>
</file>