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0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33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0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70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1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9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9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5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5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ntraloria@hayuntamientotzitziomich.gob.m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12A0-3E76-4EEE-993B-7A809C72B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5144"/>
            <a:ext cx="7766936" cy="3895692"/>
          </a:xfrm>
        </p:spPr>
        <p:txBody>
          <a:bodyPr/>
          <a:lstStyle/>
          <a:p>
            <a:pPr algn="ctr"/>
            <a:r>
              <a:rPr lang="es-MX" sz="4800" b="1" dirty="0"/>
              <a:t>BUENA PRÁCTICA: BUZÓN FÍSICO Y DIGITAL DE QUEJAS Y SUGERENCIAS</a:t>
            </a:r>
            <a:br>
              <a:rPr lang="es-MX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DDB849-7755-43C0-AA20-2CF1CEA78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sz="2800" b="1" dirty="0"/>
              <a:t>H. Ayuntamiento de Tzitzio, Michoacán 2024–2027</a:t>
            </a:r>
          </a:p>
          <a:p>
            <a:pPr algn="ctr"/>
            <a:endParaRPr lang="es-MX" sz="2800" b="1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3B8046-42AF-43AE-8F33-D9241615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29" y="155144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B3553C-022E-4306-80EB-06268AD2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93" y="155144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181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CAC61-68AF-49DE-ABE6-FA28CD05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Resultados: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82F10-CDAE-4773-AF9A-BE09F6F3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200" dirty="0"/>
              <a:t>1. Mayor participación.</a:t>
            </a:r>
          </a:p>
          <a:p>
            <a:pPr marL="0" indent="0">
              <a:buNone/>
            </a:pPr>
            <a:r>
              <a:rPr lang="es-MX" sz="3200" dirty="0"/>
              <a:t>2. Detección de deficiencias.</a:t>
            </a:r>
          </a:p>
          <a:p>
            <a:pPr marL="0" indent="0">
              <a:buNone/>
            </a:pPr>
            <a:r>
              <a:rPr lang="es-MX" sz="3200" dirty="0"/>
              <a:t>3. Calidad mejorada.</a:t>
            </a:r>
          </a:p>
          <a:p>
            <a:pPr marL="0" indent="0">
              <a:buNone/>
            </a:pPr>
            <a:r>
              <a:rPr lang="es-MX" sz="3200" dirty="0"/>
              <a:t>4. Transparencia reforzada.</a:t>
            </a:r>
          </a:p>
          <a:p>
            <a:pPr marL="0" indent="0">
              <a:buNone/>
            </a:pPr>
            <a:r>
              <a:rPr lang="es-MX" sz="3200" dirty="0"/>
              <a:t>5. Atención eficaz.</a:t>
            </a:r>
          </a:p>
          <a:p>
            <a:pPr marL="0" indent="0">
              <a:buNone/>
            </a:pPr>
            <a:r>
              <a:rPr lang="es-MX" sz="3200" dirty="0"/>
              <a:t>6. Inclusión.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E75B67-D161-4E35-BBD1-3B240E54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962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107E64-BF4C-4545-ABD3-49DCDD17C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693" y="206181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93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CA27F-DB39-4E30-A8EB-D74A0D26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Metodología: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48498-E524-41F1-913D-329C2CCF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3200" dirty="0"/>
              <a:t>Diagnóstico participativo.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Gestión basada en evidencia.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Ciclo de mejora.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Inclusión social.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Evaluación institucional.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7CBDA6-814F-4134-989D-1025E0D1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6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850CCD-F9C3-46E5-B9FB-AB2C1D48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027" y="182165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88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CB3A1-C984-4226-9657-1E09865F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Normativa: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61225-651B-43DD-B0EE-1764AB86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56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MX" sz="3200" dirty="0"/>
              <a:t>Constitución Mexicana (Arts. 6, 8, 26).</a:t>
            </a:r>
          </a:p>
          <a:p>
            <a:pPr>
              <a:lnSpc>
                <a:spcPct val="200000"/>
              </a:lnSpc>
            </a:pPr>
            <a:r>
              <a:rPr lang="es-MX" sz="3200" dirty="0"/>
              <a:t>Leyes de Transparencia, Responsabilidades Administrativas.</a:t>
            </a:r>
          </a:p>
          <a:p>
            <a:pPr>
              <a:lnSpc>
                <a:spcPct val="200000"/>
              </a:lnSpc>
            </a:pPr>
            <a:r>
              <a:rPr lang="es-MX" sz="3200" dirty="0"/>
              <a:t>Ley Orgánica Municipal de Michoacán.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B9AB6A-8FB1-4F9B-88FE-65DF6B5B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562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253969-C680-4DD9-956A-CF7D2146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896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23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52E7D-30F2-4771-8F1B-B60E0774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673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Buzón electrónico: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55D456-2093-49B7-9C45-00FC979FB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28" y="3279735"/>
            <a:ext cx="7421838" cy="302882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63647D-6324-43A9-8FA6-B2A374FED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7" y="1628981"/>
            <a:ext cx="7421839" cy="16507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BD2D4C-A6CC-4225-91CD-B4811B63E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562" y="173698"/>
            <a:ext cx="981541" cy="8718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2D17E4-3817-47DC-B7F6-33161C078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896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389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A18AE-BE43-4B92-8943-284FBAC52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99631"/>
            <a:ext cx="7766936" cy="1816570"/>
          </a:xfrm>
        </p:spPr>
        <p:txBody>
          <a:bodyPr/>
          <a:lstStyle/>
          <a:p>
            <a:pPr algn="ctr"/>
            <a:r>
              <a:rPr lang="es-MX" sz="8800" dirty="0"/>
              <a:t>¡GRACIAS!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9980F-F885-43B8-9A01-57B7C6849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66533"/>
            <a:ext cx="7766936" cy="1981199"/>
          </a:xfrm>
        </p:spPr>
        <p:txBody>
          <a:bodyPr>
            <a:normAutofit fontScale="92500"/>
          </a:bodyPr>
          <a:lstStyle/>
          <a:p>
            <a:r>
              <a:rPr lang="es-MX" sz="2400" b="1" dirty="0">
                <a:latin typeface="+mj-lt"/>
              </a:rPr>
              <a:t>L.A.E. MARIA DE LOS ANGELES GUTIERREZ VELAZQUEZ </a:t>
            </a:r>
          </a:p>
          <a:p>
            <a:r>
              <a:rPr lang="es-MX" sz="2400" b="1" dirty="0">
                <a:latin typeface="+mj-lt"/>
              </a:rPr>
              <a:t>CONTRALORA MUNICIPAL</a:t>
            </a:r>
          </a:p>
          <a:p>
            <a:r>
              <a:rPr lang="es-MX" sz="2400" b="1" dirty="0">
                <a:latin typeface="+mj-lt"/>
                <a:hlinkClick r:id="rId2"/>
              </a:rPr>
              <a:t>contraloria@hayuntamientotzitziomich.gob.mx</a:t>
            </a:r>
            <a:r>
              <a:rPr lang="es-MX" sz="2400" b="1" dirty="0">
                <a:latin typeface="+mj-lt"/>
              </a:rPr>
              <a:t> </a:t>
            </a:r>
          </a:p>
          <a:p>
            <a:r>
              <a:rPr lang="es-MX" sz="2400" b="1" i="0" dirty="0">
                <a:solidFill>
                  <a:schemeClr val="tx1"/>
                </a:solidFill>
                <a:effectLst/>
                <a:latin typeface="+mj-lt"/>
              </a:rPr>
              <a:t>Teléfono:4593530069</a:t>
            </a:r>
            <a:endParaRPr lang="es-MX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7ED263-90AA-4A50-A33A-BE4A55E7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562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09FA0C-8635-42FE-8A87-5162F52A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296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834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D33A-DF70-4096-98A6-60241536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826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/>
              <a:t>Descripción de la buena práctica: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94F86-72F7-4A2D-AF1C-F66DCF483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3600" dirty="0"/>
              <a:t>Es una herramienta que fortalece la participación ciudadana y mejora continua municipal.</a:t>
            </a:r>
          </a:p>
          <a:p>
            <a:pPr marL="0" indent="0">
              <a:buNone/>
            </a:pPr>
            <a:endParaRPr lang="es-MX" sz="3600" dirty="0"/>
          </a:p>
          <a:p>
            <a:r>
              <a:rPr lang="es-MX" sz="3600" dirty="0"/>
              <a:t>La opinión ciudadana es clave para un gobierno transparente y cercano a la ciudadanía.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B48160-B441-4983-B8B0-F75CAD82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0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7C2A94-D1A3-4CE3-99C9-3CDF0BF0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93" y="155144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36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652-27F2-4676-B8F5-9E111820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Planteamiento del Problema: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6559D6-6354-4033-B301-D751DD25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5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3200" dirty="0"/>
              <a:t>1. Falta de canales accesibles y confiables.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3200" dirty="0"/>
              <a:t>2. Poca participación en supervisión de servicios.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3200" dirty="0"/>
              <a:t>3. Deficiencias en transparencia.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3200" dirty="0"/>
              <a:t>4. Desigualdades en acceso a participación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DA51B6-E3B1-49FE-BCB2-46AF2960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296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600636-269A-4327-8522-B8FBBC91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493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92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6B144-09D2-45B8-9FEE-4FB5FC96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6F40A-75B5-47E9-A28D-C25FCCF8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1. Mejora de servicios públicos.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2. Confianza y legitimidad.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3. Participación como derecho.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4. Prevención de irregularidades.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5. Inclusión y equidad.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3800" dirty="0"/>
              <a:t>6. Modernización administrativa.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26DB37-81BC-43EB-80E5-6A3F15B1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563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76F8E0-FC67-43BA-ACD1-75A96CAA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59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41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3CEC8-1FB2-4AAF-80F5-2879794A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Documentos de gestión: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FE5EC-3648-4968-A9EA-1F213E50E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sz="3200" dirty="0"/>
              <a:t>Acta de Cabildo.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Aviso de privacidad.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Estadísticas internas.</a:t>
            </a:r>
          </a:p>
          <a:p>
            <a:pPr>
              <a:lnSpc>
                <a:spcPct val="150000"/>
              </a:lnSpc>
            </a:pPr>
            <a:r>
              <a:rPr lang="es-MX" sz="3200" dirty="0"/>
              <a:t>Informes de seguimiento.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09609E-6F6F-4FFF-A96D-B7B62019E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E4607E-21B4-4D25-8A47-117D58E9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227" y="172314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59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EADE1-ECBD-4192-998D-880DF4E3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Indicadores: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5A84B6E-614C-4151-989A-9A80A43E3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576150"/>
              </p:ext>
            </p:extLst>
          </p:nvPr>
        </p:nvGraphicFramePr>
        <p:xfrm>
          <a:off x="372532" y="1727199"/>
          <a:ext cx="9685868" cy="4182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467">
                  <a:extLst>
                    <a:ext uri="{9D8B030D-6E8A-4147-A177-3AD203B41FA5}">
                      <a16:colId xmlns:a16="http://schemas.microsoft.com/office/drawing/2014/main" val="1670351486"/>
                    </a:ext>
                  </a:extLst>
                </a:gridCol>
                <a:gridCol w="2421467">
                  <a:extLst>
                    <a:ext uri="{9D8B030D-6E8A-4147-A177-3AD203B41FA5}">
                      <a16:colId xmlns:a16="http://schemas.microsoft.com/office/drawing/2014/main" val="2326070092"/>
                    </a:ext>
                  </a:extLst>
                </a:gridCol>
                <a:gridCol w="2421467">
                  <a:extLst>
                    <a:ext uri="{9D8B030D-6E8A-4147-A177-3AD203B41FA5}">
                      <a16:colId xmlns:a16="http://schemas.microsoft.com/office/drawing/2014/main" val="1280299860"/>
                    </a:ext>
                  </a:extLst>
                </a:gridCol>
                <a:gridCol w="2421467">
                  <a:extLst>
                    <a:ext uri="{9D8B030D-6E8A-4147-A177-3AD203B41FA5}">
                      <a16:colId xmlns:a16="http://schemas.microsoft.com/office/drawing/2014/main" val="4080503979"/>
                    </a:ext>
                  </a:extLst>
                </a:gridCol>
              </a:tblGrid>
              <a:tr h="1051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Dimensión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Definición / qué mide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Forma de medición / frecuencia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1338963"/>
                  </a:ext>
                </a:extLst>
              </a:tr>
              <a:tr h="1051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Acceso / uso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Número de quejas/sugerencias recibidas por mes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Volumen de participación ciudadana a través del buzón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Registro administrativo mensual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8430024"/>
                  </a:ext>
                </a:extLst>
              </a:tr>
              <a:tr h="2079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Transparencia / rendición de cuentas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Publicación de informes periódicos de quejas y sugerencias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Existencia de reportes públicos que muestren estadísticas, resultados, acciones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Verificar boletas, sitio web municipal, contraloría; frecuencia (trimestral, semestral)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297886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AF6E5E4-81CC-4FAC-8957-74823F1F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96596"/>
            <a:ext cx="981541" cy="871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1144AA-6E57-48F9-948B-590D6F4D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626" y="261345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17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0F0D2-83F9-4654-A942-D2C18C1B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/>
              <a:t>Población beneficiada: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4615F-D4F5-4B6E-92C0-AF0469D6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MX" sz="3200" dirty="0"/>
              <a:t>Adultos, zonas rurales, mujeres, jóvenes, personas con discapacidad, sectores vulnerables.</a:t>
            </a:r>
          </a:p>
          <a:p>
            <a:pPr>
              <a:lnSpc>
                <a:spcPct val="200000"/>
              </a:lnSpc>
            </a:pPr>
            <a:r>
              <a:rPr lang="es-MX" sz="3200" dirty="0"/>
              <a:t>Aumenta acceso y voz ciudadana.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32FCB9-1E66-4E4C-A723-93DA8B28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0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B5FBEC-9ADE-45A3-891B-97D2C193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227" y="173698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7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709F4-E597-4BCB-AD8C-81431475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/>
              <a:t>Innovación y alcance: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C644E-90A4-4D6E-9FE1-AF987F40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s-MX" sz="3200" dirty="0"/>
              <a:t>Digitalización, anonimato, interfaz accesible.</a:t>
            </a:r>
          </a:p>
          <a:p>
            <a:pPr>
              <a:lnSpc>
                <a:spcPct val="200000"/>
              </a:lnSpc>
            </a:pPr>
            <a:r>
              <a:rPr lang="es-MX" sz="3200" dirty="0"/>
              <a:t>Cobertura amplia, transparencia y prevención de conflictos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6EB3D3-17F2-476F-A13D-21E1C647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C5CE81-1EF3-40D9-B7D9-FB7F2CDA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896" y="172314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71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8280-5521-46D1-88B9-379FF4FA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Beneficios: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6435D-165D-443B-BB1C-42807E92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0278"/>
          </a:xfrm>
        </p:spPr>
        <p:txBody>
          <a:bodyPr>
            <a:noAutofit/>
          </a:bodyPr>
          <a:lstStyle/>
          <a:p>
            <a:r>
              <a:rPr lang="es-MX" sz="3200" dirty="0"/>
              <a:t>Mejor comunicación.</a:t>
            </a:r>
          </a:p>
          <a:p>
            <a:r>
              <a:rPr lang="es-MX" sz="3200" dirty="0"/>
              <a:t>Transparencia.</a:t>
            </a:r>
          </a:p>
          <a:p>
            <a:r>
              <a:rPr lang="es-MX" sz="3200" dirty="0"/>
              <a:t>Mejora de servicios.</a:t>
            </a:r>
          </a:p>
          <a:p>
            <a:r>
              <a:rPr lang="es-MX" sz="3200" dirty="0"/>
              <a:t>Prevención de conflictos.</a:t>
            </a:r>
          </a:p>
          <a:p>
            <a:r>
              <a:rPr lang="es-MX" sz="3200" dirty="0"/>
              <a:t>Participación.</a:t>
            </a:r>
          </a:p>
          <a:p>
            <a:r>
              <a:rPr lang="es-MX" sz="3200" dirty="0"/>
              <a:t>Diagnóstico.</a:t>
            </a:r>
          </a:p>
          <a:p>
            <a:r>
              <a:rPr lang="es-MX" sz="3200" dirty="0"/>
              <a:t>Eficiencia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4DAA8-143C-4B25-ADB5-112EB23C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29" y="173698"/>
            <a:ext cx="981541" cy="871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37DF2B-CF93-42D2-B5F1-DC165AA77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93" y="155144"/>
            <a:ext cx="981540" cy="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27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391</Words>
  <Application>Microsoft Office PowerPoint</Application>
  <PresentationFormat>Panorámica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Faceta</vt:lpstr>
      <vt:lpstr>BUENA PRÁCTICA: BUZÓN FÍSICO Y DIGITAL DE QUEJAS Y SUGERENCIAS </vt:lpstr>
      <vt:lpstr>Descripción de la buena práctica:</vt:lpstr>
      <vt:lpstr>Planteamiento del Problema:</vt:lpstr>
      <vt:lpstr>Justificación</vt:lpstr>
      <vt:lpstr>Documentos de gestión:</vt:lpstr>
      <vt:lpstr>Indicadores:</vt:lpstr>
      <vt:lpstr>Población beneficiada:</vt:lpstr>
      <vt:lpstr>Innovación y alcance:</vt:lpstr>
      <vt:lpstr>Beneficios:</vt:lpstr>
      <vt:lpstr>Resultados:</vt:lpstr>
      <vt:lpstr>Metodología:</vt:lpstr>
      <vt:lpstr>Normativa:</vt:lpstr>
      <vt:lpstr>Buzón electrónico: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Ryzen}</dc:creator>
  <cp:lastModifiedBy>Ryzen}</cp:lastModifiedBy>
  <cp:revision>31</cp:revision>
  <dcterms:created xsi:type="dcterms:W3CDTF">2025-12-05T19:38:02Z</dcterms:created>
  <dcterms:modified xsi:type="dcterms:W3CDTF">2025-12-05T20:51:58Z</dcterms:modified>
</cp:coreProperties>
</file>