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76" r:id="rId3"/>
    <p:sldId id="275" r:id="rId4"/>
    <p:sldId id="281" r:id="rId5"/>
    <p:sldId id="277" r:id="rId6"/>
    <p:sldId id="283" r:id="rId7"/>
    <p:sldId id="279" r:id="rId8"/>
    <p:sldId id="280" r:id="rId9"/>
    <p:sldId id="278" r:id="rId10"/>
    <p:sldId id="282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7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04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61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45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1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428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95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02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69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F85DC7-C98A-4C0F-9927-9989EEAFA6B0}" type="datetimeFigureOut">
              <a:rPr lang="es-MX" smtClean="0"/>
              <a:pPr/>
              <a:t>03/12/2025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AFF155-C0A8-4D91-86B3-3A7ED1005CF9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1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E83E1E7-CD9C-4596-B061-93C183257BFC}"/>
              </a:ext>
            </a:extLst>
          </p:cNvPr>
          <p:cNvSpPr txBox="1">
            <a:spLocks/>
          </p:cNvSpPr>
          <p:nvPr/>
        </p:nvSpPr>
        <p:spPr>
          <a:xfrm>
            <a:off x="467544" y="3284984"/>
            <a:ext cx="7886700" cy="781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9000" b="1" dirty="0">
                <a:solidFill>
                  <a:srgbClr val="C00000"/>
                </a:solidFill>
                <a:latin typeface="Arial Black" panose="020B0A04020102020204" pitchFamily="34" charset="0"/>
              </a:rPr>
              <a:t>S A I D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951F736-77E9-46E3-AB8E-7FC3190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10"/>
          <a:stretch/>
        </p:blipFill>
        <p:spPr>
          <a:xfrm>
            <a:off x="6660232" y="5187618"/>
            <a:ext cx="1156258" cy="111784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B7B135E-FA49-4B81-850A-8B9D59EEAD69}"/>
              </a:ext>
            </a:extLst>
          </p:cNvPr>
          <p:cNvSpPr txBox="1"/>
          <p:nvPr/>
        </p:nvSpPr>
        <p:spPr>
          <a:xfrm>
            <a:off x="4860032" y="63093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C00000"/>
                </a:solidFill>
              </a:rPr>
              <a:t>https://dpceservicios.com.mx/said/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94E843D-0A50-4360-81F6-34AB3CE778FE}"/>
              </a:ext>
            </a:extLst>
          </p:cNvPr>
          <p:cNvSpPr txBox="1"/>
          <p:nvPr/>
        </p:nvSpPr>
        <p:spPr>
          <a:xfrm>
            <a:off x="1386558" y="3888217"/>
            <a:ext cx="6048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/>
              <a:t>SISTEMA DE ATENCIÓN INTEGRAL AL DERECHOHABIENTE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53B9428-1309-426C-96BD-E9EADFCDBFD6}"/>
              </a:ext>
            </a:extLst>
          </p:cNvPr>
          <p:cNvSpPr txBox="1">
            <a:spLocks/>
          </p:cNvSpPr>
          <p:nvPr/>
        </p:nvSpPr>
        <p:spPr>
          <a:xfrm>
            <a:off x="5652120" y="6488904"/>
            <a:ext cx="349188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srgbClr val="C00000"/>
                </a:solidFill>
              </a:rPr>
              <a:t>https://pensionesmichoacan.com.mx</a:t>
            </a:r>
            <a:endParaRPr lang="es-MX" b="1" dirty="0">
              <a:solidFill>
                <a:srgbClr val="C00000"/>
              </a:solidFill>
            </a:endParaRPr>
          </a:p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715D5-ABF9-48C7-BABE-F7F6CC190CC1}"/>
              </a:ext>
            </a:extLst>
          </p:cNvPr>
          <p:cNvSpPr txBox="1"/>
          <p:nvPr/>
        </p:nvSpPr>
        <p:spPr>
          <a:xfrm>
            <a:off x="2339752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solidFill>
                  <a:srgbClr val="A50021"/>
                </a:solidFill>
              </a:rPr>
              <a:t>¡</a:t>
            </a:r>
            <a:r>
              <a:rPr lang="es-ES" b="1" i="1" dirty="0"/>
              <a:t> Por su Atención, Muchas Gracias </a:t>
            </a:r>
            <a:r>
              <a:rPr lang="es-ES" b="1" i="1" dirty="0">
                <a:solidFill>
                  <a:srgbClr val="A50021"/>
                </a:solidFill>
              </a:rPr>
              <a:t>!</a:t>
            </a:r>
            <a:endParaRPr lang="es-ES" i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012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790B361-CF90-4835-9890-68F8967B1714}"/>
              </a:ext>
            </a:extLst>
          </p:cNvPr>
          <p:cNvSpPr txBox="1">
            <a:spLocks/>
          </p:cNvSpPr>
          <p:nvPr/>
        </p:nvSpPr>
        <p:spPr>
          <a:xfrm>
            <a:off x="539552" y="4653136"/>
            <a:ext cx="806489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cap="none" dirty="0">
                <a:latin typeface="+mn-lt"/>
              </a:rPr>
              <a:t>Sistema gestor de servicios, con objetivo de controlar y dar seguimiento de forma más rápida y expedita al proceso de cada trámite o servicio de la Dirección de Pensiones Civiles del Estado.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C07D716-8D40-4FD3-9ED7-4B39ADCFC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715" y="1412776"/>
            <a:ext cx="530368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37629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53B9428-1309-426C-96BD-E9EADFCDBFD6}"/>
              </a:ext>
            </a:extLst>
          </p:cNvPr>
          <p:cNvSpPr txBox="1">
            <a:spLocks/>
          </p:cNvSpPr>
          <p:nvPr/>
        </p:nvSpPr>
        <p:spPr>
          <a:xfrm>
            <a:off x="5652120" y="6488904"/>
            <a:ext cx="349188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srgbClr val="C00000"/>
                </a:solidFill>
              </a:rPr>
              <a:t>https://pensionesmichoacan.com.mx</a:t>
            </a:r>
            <a:endParaRPr lang="es-MX" b="1" dirty="0">
              <a:solidFill>
                <a:srgbClr val="C00000"/>
              </a:solidFill>
            </a:endParaRPr>
          </a:p>
          <a:p>
            <a:pPr algn="ctr"/>
            <a:endParaRPr lang="es-MX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A00B6F91-1D41-435B-910E-07EF4844124F}"/>
              </a:ext>
            </a:extLst>
          </p:cNvPr>
          <p:cNvSpPr txBox="1">
            <a:spLocks/>
          </p:cNvSpPr>
          <p:nvPr/>
        </p:nvSpPr>
        <p:spPr>
          <a:xfrm>
            <a:off x="4211960" y="2420888"/>
            <a:ext cx="482453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cap="none" dirty="0">
                <a:latin typeface="+mn-lt"/>
              </a:rPr>
              <a:t>Proporcionar una herramienta web para los </a:t>
            </a:r>
            <a:r>
              <a:rPr lang="es-ES" sz="2000" b="1" cap="none" dirty="0">
                <a:latin typeface="+mn-lt"/>
              </a:rPr>
              <a:t>derechohabientes</a:t>
            </a:r>
            <a:r>
              <a:rPr lang="es-ES" sz="2000" cap="none" dirty="0">
                <a:latin typeface="+mn-lt"/>
              </a:rPr>
              <a:t>, </a:t>
            </a:r>
            <a:r>
              <a:rPr lang="es-ES" sz="2000" b="1" cap="none" dirty="0">
                <a:latin typeface="+mn-lt"/>
              </a:rPr>
              <a:t>jubilados y pensionados</a:t>
            </a:r>
            <a:r>
              <a:rPr lang="es-ES" sz="2000" cap="none" dirty="0">
                <a:latin typeface="+mn-lt"/>
              </a:rPr>
              <a:t>, para el tramite (por internet) de servicios de la Dirección de Pensiones, sin la necesidad de acudir a las oficinas de la Institución.</a:t>
            </a:r>
            <a:endParaRPr lang="es-MX" sz="2000" cap="none" dirty="0">
              <a:latin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09B4E1-CDEC-4AD3-B15F-DA76B777ACDC}"/>
              </a:ext>
            </a:extLst>
          </p:cNvPr>
          <p:cNvSpPr txBox="1"/>
          <p:nvPr/>
        </p:nvSpPr>
        <p:spPr>
          <a:xfrm>
            <a:off x="4211960" y="1340768"/>
            <a:ext cx="121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Propósito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7DBC260-07FC-4FE9-842C-56A1B9E1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0313"/>
            <a:ext cx="3907929" cy="558105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57781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53B9428-1309-426C-96BD-E9EADFCDBFD6}"/>
              </a:ext>
            </a:extLst>
          </p:cNvPr>
          <p:cNvSpPr txBox="1">
            <a:spLocks/>
          </p:cNvSpPr>
          <p:nvPr/>
        </p:nvSpPr>
        <p:spPr>
          <a:xfrm>
            <a:off x="5652120" y="6488904"/>
            <a:ext cx="349188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srgbClr val="C00000"/>
                </a:solidFill>
              </a:rPr>
              <a:t>https://pensionesmichoacan.com.mx</a:t>
            </a:r>
            <a:endParaRPr lang="es-MX" b="1" dirty="0">
              <a:solidFill>
                <a:srgbClr val="C00000"/>
              </a:solidFill>
            </a:endParaRPr>
          </a:p>
          <a:p>
            <a:pPr algn="ctr"/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C401263-535E-4DC6-97E0-5D8CAB227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95" y="3762907"/>
            <a:ext cx="4427984" cy="259228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2BAC35-EF94-4E3A-9F9F-D192A64A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340768"/>
            <a:ext cx="2727891" cy="246211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B004160-2599-4AC2-97B3-9D0BB57FF1E3}"/>
              </a:ext>
            </a:extLst>
          </p:cNvPr>
          <p:cNvSpPr txBox="1"/>
          <p:nvPr/>
        </p:nvSpPr>
        <p:spPr>
          <a:xfrm>
            <a:off x="3347864" y="1340768"/>
            <a:ext cx="5688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Planteamiento del Problema</a:t>
            </a:r>
          </a:p>
          <a:p>
            <a:endParaRPr lang="es-ES" dirty="0"/>
          </a:p>
          <a:p>
            <a:r>
              <a:rPr lang="es-ES" dirty="0"/>
              <a:t>Proporcionar al derechohabiente un mejor servicio, más eficiente, rápido y cómodo, procurando reducir el número de desplazamientos a la Dirección de Prestaciones para realizar el trámite.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5CEE94-5CFC-4B95-8374-06542DD5356F}"/>
              </a:ext>
            </a:extLst>
          </p:cNvPr>
          <p:cNvSpPr txBox="1"/>
          <p:nvPr/>
        </p:nvSpPr>
        <p:spPr>
          <a:xfrm>
            <a:off x="251521" y="3929713"/>
            <a:ext cx="417646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Premisas</a:t>
            </a:r>
            <a:endParaRPr lang="es-ES" sz="800" b="1" dirty="0"/>
          </a:p>
          <a:p>
            <a:endParaRPr lang="es-E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Facilitar trámites y servicios, y mejorar la atención al derechohabiente.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Facilitar el acceso a la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Mejorar la relación con los usuarios.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espeto y salvaguarda de la información personal.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 regulatoria en los servicios.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Formulario universal.</a:t>
            </a:r>
          </a:p>
        </p:txBody>
      </p:sp>
    </p:spTree>
    <p:extLst>
      <p:ext uri="{BB962C8B-B14F-4D97-AF65-F5344CB8AC3E}">
        <p14:creationId xmlns:p14="http://schemas.microsoft.com/office/powerpoint/2010/main" val="204906131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83AA520-83F6-4B90-9D16-8885EEFA3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9" t="5979"/>
          <a:stretch/>
        </p:blipFill>
        <p:spPr>
          <a:xfrm>
            <a:off x="0" y="3543539"/>
            <a:ext cx="6228184" cy="3275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A7143D-D780-491B-A29A-370CB7B63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3" r="5611" b="14064"/>
          <a:stretch/>
        </p:blipFill>
        <p:spPr>
          <a:xfrm>
            <a:off x="4860032" y="3068961"/>
            <a:ext cx="4928992" cy="3633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53B9428-1309-426C-96BD-E9EADFCDBFD6}"/>
              </a:ext>
            </a:extLst>
          </p:cNvPr>
          <p:cNvSpPr txBox="1">
            <a:spLocks/>
          </p:cNvSpPr>
          <p:nvPr/>
        </p:nvSpPr>
        <p:spPr>
          <a:xfrm>
            <a:off x="5652120" y="6488904"/>
            <a:ext cx="349188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srgbClr val="C00000"/>
                </a:solidFill>
              </a:rPr>
              <a:t>https://pensionesmichoacan.com.mx</a:t>
            </a:r>
            <a:endParaRPr lang="es-MX" b="1" dirty="0">
              <a:solidFill>
                <a:srgbClr val="C00000"/>
              </a:solidFill>
            </a:endParaRPr>
          </a:p>
          <a:p>
            <a:pPr algn="ctr"/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5E3F6B9-748C-4847-B43A-73DB43AA5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624" y="1164739"/>
            <a:ext cx="2273236" cy="245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C65F388-A389-46E6-B80A-D8415615B9F8}"/>
              </a:ext>
            </a:extLst>
          </p:cNvPr>
          <p:cNvSpPr txBox="1"/>
          <p:nvPr/>
        </p:nvSpPr>
        <p:spPr>
          <a:xfrm>
            <a:off x="395536" y="1164739"/>
            <a:ext cx="52565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Tramites y Servicios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Certificados de Cotización,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Aclaración de Descuentos (Reintegros),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Cancelación de Gravamen,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Consulta tu saldo,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Seguimiento de prestamos hipotecarios,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Simuladores de préstamos,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Entre otros.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27982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53B9428-1309-426C-96BD-E9EADFCDBFD6}"/>
              </a:ext>
            </a:extLst>
          </p:cNvPr>
          <p:cNvSpPr txBox="1">
            <a:spLocks/>
          </p:cNvSpPr>
          <p:nvPr/>
        </p:nvSpPr>
        <p:spPr>
          <a:xfrm>
            <a:off x="5652120" y="6488904"/>
            <a:ext cx="349188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srgbClr val="C00000"/>
                </a:solidFill>
              </a:rPr>
              <a:t>https://pensionesmichoacan.com.mx</a:t>
            </a:r>
            <a:endParaRPr lang="es-MX" b="1" dirty="0">
              <a:solidFill>
                <a:srgbClr val="C00000"/>
              </a:solidFill>
            </a:endParaRPr>
          </a:p>
          <a:p>
            <a:pPr algn="ctr"/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83AA520-83F6-4B90-9D16-8885EEFA3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9" t="5979"/>
          <a:stretch/>
        </p:blipFill>
        <p:spPr>
          <a:xfrm>
            <a:off x="179512" y="1196752"/>
            <a:ext cx="7523024" cy="529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1D2799B-6B2F-4F7D-8731-507331E4976C}"/>
              </a:ext>
            </a:extLst>
          </p:cNvPr>
          <p:cNvSpPr txBox="1"/>
          <p:nvPr/>
        </p:nvSpPr>
        <p:spPr>
          <a:xfrm>
            <a:off x="5940152" y="1268760"/>
            <a:ext cx="30963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Criterios de Operación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Mejorar la calidad del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Reducir costos y tiempos.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Estandarización de procesos.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Disponibilidad permanente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Protección de datos personales.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Capacidad y escalabilidad.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Seguridad de la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Registro de incidencias.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Mantenimiento y actualizaciones.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998998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64F451-09A2-4350-B762-CCA1523A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7" y="1628800"/>
            <a:ext cx="7164288" cy="22618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F26E0-7AA5-49E1-BDEB-021493A4F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098740"/>
            <a:ext cx="5159670" cy="3708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14C0B-2E35-4B8C-BB79-94A20036FC70}"/>
              </a:ext>
            </a:extLst>
          </p:cNvPr>
          <p:cNvSpPr txBox="1"/>
          <p:nvPr/>
        </p:nvSpPr>
        <p:spPr>
          <a:xfrm>
            <a:off x="132410" y="4005064"/>
            <a:ext cx="35754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Alcances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Servicio más rápido y cómodo.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Accesibilidad global.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Automatización de procesos.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Seguimiento de trámites.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Uso sencillo y fácil.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Soporte y gestión.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310526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2FCC6A-83E8-43D0-B7A8-B05977C1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33056"/>
            <a:ext cx="5904656" cy="31325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25F16AA-53A4-4019-9932-482B5D420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513" y="1124745"/>
            <a:ext cx="5724128" cy="281609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01ECB2-67E0-4C78-92D3-A70435AA11A4}"/>
              </a:ext>
            </a:extLst>
          </p:cNvPr>
          <p:cNvSpPr txBox="1"/>
          <p:nvPr/>
        </p:nvSpPr>
        <p:spPr>
          <a:xfrm>
            <a:off x="251520" y="1290587"/>
            <a:ext cx="3269350" cy="252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Resultados e Indicadores de Percepción Ciudadana 2025</a:t>
            </a:r>
          </a:p>
          <a:p>
            <a:endParaRPr lang="es-ES" dirty="0"/>
          </a:p>
          <a:p>
            <a:pPr>
              <a:lnSpc>
                <a:spcPct val="150000"/>
              </a:lnSpc>
            </a:pPr>
            <a:r>
              <a:rPr lang="es-ES" sz="2400" b="1" dirty="0"/>
              <a:t>32k</a:t>
            </a:r>
            <a:r>
              <a:rPr lang="es-ES" sz="1600" dirty="0"/>
              <a:t> Derechohabientes registrados</a:t>
            </a:r>
          </a:p>
          <a:p>
            <a:pPr>
              <a:lnSpc>
                <a:spcPct val="150000"/>
              </a:lnSpc>
            </a:pPr>
            <a:r>
              <a:rPr lang="es-ES" sz="2400" b="1" dirty="0"/>
              <a:t>330k</a:t>
            </a:r>
            <a:r>
              <a:rPr lang="es-ES" sz="1600" dirty="0"/>
              <a:t> Inicios de sesión </a:t>
            </a:r>
          </a:p>
          <a:p>
            <a:pPr>
              <a:lnSpc>
                <a:spcPct val="150000"/>
              </a:lnSpc>
            </a:pPr>
            <a:r>
              <a:rPr lang="es-MX" sz="2400" b="1" dirty="0"/>
              <a:t>288k</a:t>
            </a:r>
            <a:r>
              <a:rPr lang="es-MX" sz="1600" dirty="0"/>
              <a:t> Consultas de servicios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CCCE6E-6E78-454F-81BE-F58F5E79884A}"/>
              </a:ext>
            </a:extLst>
          </p:cNvPr>
          <p:cNvSpPr txBox="1"/>
          <p:nvPr/>
        </p:nvSpPr>
        <p:spPr>
          <a:xfrm>
            <a:off x="6156177" y="4057233"/>
            <a:ext cx="29764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Servicios más Solicitados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303030"/>
                </a:solidFill>
                <a:effectLst/>
                <a:latin typeface="Google Sans Text"/>
              </a:rPr>
              <a:t>Consulta tu Saldo</a:t>
            </a:r>
            <a:r>
              <a:rPr lang="es-ES" sz="1400" b="0" i="0" dirty="0">
                <a:solidFill>
                  <a:srgbClr val="303030"/>
                </a:solidFill>
                <a:effectLst/>
                <a:latin typeface="Google Sans Text"/>
              </a:rPr>
              <a:t> </a:t>
            </a:r>
          </a:p>
          <a:p>
            <a:r>
              <a:rPr lang="es-ES" sz="1400" dirty="0">
                <a:solidFill>
                  <a:srgbClr val="303030"/>
                </a:solidFill>
                <a:latin typeface="Google Sans Text"/>
              </a:rPr>
              <a:t>	</a:t>
            </a:r>
            <a:r>
              <a:rPr lang="es-ES" sz="1400" b="0" i="0" dirty="0">
                <a:solidFill>
                  <a:srgbClr val="303030"/>
                </a:solidFill>
                <a:effectLst/>
                <a:latin typeface="Google Sans Text"/>
              </a:rPr>
              <a:t>167 mil consultas.</a:t>
            </a:r>
            <a:endParaRPr lang="es-MX" sz="1400" b="0" i="0" dirty="0">
              <a:solidFill>
                <a:srgbClr val="303030"/>
              </a:solidFill>
              <a:effectLst/>
              <a:latin typeface="Google Sans Tex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303030"/>
                </a:solidFill>
                <a:effectLst/>
                <a:latin typeface="Google Sans Text"/>
              </a:rPr>
              <a:t>Simuladores de Préstamos</a:t>
            </a:r>
            <a:r>
              <a:rPr lang="es-ES" sz="1400" b="0" i="0" dirty="0">
                <a:solidFill>
                  <a:srgbClr val="303030"/>
                </a:solidFill>
                <a:effectLst/>
                <a:latin typeface="Google Sans Text"/>
              </a:rPr>
              <a:t> </a:t>
            </a:r>
          </a:p>
          <a:p>
            <a:pPr marL="444500" indent="-444500"/>
            <a:r>
              <a:rPr lang="es-ES" sz="1400" dirty="0">
                <a:solidFill>
                  <a:srgbClr val="303030"/>
                </a:solidFill>
                <a:latin typeface="Google Sans Text"/>
              </a:rPr>
              <a:t>	</a:t>
            </a:r>
            <a:r>
              <a:rPr lang="es-ES" sz="1400" b="0" i="0" dirty="0">
                <a:solidFill>
                  <a:srgbClr val="303030"/>
                </a:solidFill>
                <a:effectLst/>
                <a:latin typeface="Google Sans Text"/>
              </a:rPr>
              <a:t>83 mil -Corto Plazo, Consumo, Hipotecario y Liquidez-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03030"/>
                </a:solidFill>
                <a:latin typeface="Google Sans Text"/>
              </a:rPr>
              <a:t>Seguimiento de Prestamos </a:t>
            </a:r>
          </a:p>
          <a:p>
            <a:pPr lvl="1"/>
            <a:r>
              <a:rPr lang="es-ES" sz="1400" dirty="0">
                <a:solidFill>
                  <a:srgbClr val="303030"/>
                </a:solidFill>
                <a:latin typeface="Google Sans Text"/>
              </a:rPr>
              <a:t>15mil consultas.</a:t>
            </a:r>
            <a:endParaRPr lang="es-MX" sz="1400" dirty="0">
              <a:solidFill>
                <a:srgbClr val="303030"/>
              </a:solidFill>
              <a:latin typeface="Google Sans Tex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i="0" dirty="0">
                <a:solidFill>
                  <a:srgbClr val="303030"/>
                </a:solidFill>
                <a:effectLst/>
                <a:latin typeface="Google Sans Text"/>
              </a:rPr>
              <a:t>Certificados de Cotización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303030"/>
                </a:solidFill>
                <a:effectLst/>
                <a:latin typeface="Google Sans Text"/>
              </a:rPr>
              <a:t>Talón de pago de Jubilados y Pensionados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4904815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FB03A14-D76C-4B8A-9EB5-3084F13B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6145"/>
            <a:ext cx="7920880" cy="44652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53B9428-1309-426C-96BD-E9EADFCDBFD6}"/>
              </a:ext>
            </a:extLst>
          </p:cNvPr>
          <p:cNvSpPr txBox="1">
            <a:spLocks/>
          </p:cNvSpPr>
          <p:nvPr/>
        </p:nvSpPr>
        <p:spPr>
          <a:xfrm>
            <a:off x="5652120" y="6488904"/>
            <a:ext cx="349188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srgbClr val="C00000"/>
                </a:solidFill>
              </a:rPr>
              <a:t>https://pensionesmichoacan.com.mx</a:t>
            </a:r>
            <a:endParaRPr lang="es-MX" b="1" dirty="0">
              <a:solidFill>
                <a:srgbClr val="C00000"/>
              </a:solidFill>
            </a:endParaRPr>
          </a:p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3619E8-9A9C-4206-9720-A975CA080170}"/>
              </a:ext>
            </a:extLst>
          </p:cNvPr>
          <p:cNvSpPr txBox="1"/>
          <p:nvPr/>
        </p:nvSpPr>
        <p:spPr>
          <a:xfrm>
            <a:off x="1871700" y="1622652"/>
            <a:ext cx="540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La implementación del SAID ha impulsado la mejora en la atención a los derechohabientes, jubilados y pensionados a través de la digitalización de servicios</a:t>
            </a:r>
          </a:p>
        </p:txBody>
      </p:sp>
    </p:spTree>
    <p:extLst>
      <p:ext uri="{BB962C8B-B14F-4D97-AF65-F5344CB8AC3E}">
        <p14:creationId xmlns:p14="http://schemas.microsoft.com/office/powerpoint/2010/main" val="27924039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3355</TotalTime>
  <Words>408</Words>
  <Application>Microsoft Office PowerPoint</Application>
  <PresentationFormat>Presentación en pantalla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Google Sans Text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Subdirección de Informática</dc:title>
  <dc:creator>Rodolfo</dc:creator>
  <cp:lastModifiedBy>Agustín Villegas Alcaraz</cp:lastModifiedBy>
  <cp:revision>157</cp:revision>
  <cp:lastPrinted>2021-10-05T15:01:51Z</cp:lastPrinted>
  <dcterms:created xsi:type="dcterms:W3CDTF">2012-10-10T19:43:29Z</dcterms:created>
  <dcterms:modified xsi:type="dcterms:W3CDTF">2025-12-03T19:44:19Z</dcterms:modified>
</cp:coreProperties>
</file>